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Lst>
  <p:notesMasterIdLst>
    <p:notesMasterId r:id="rId27"/>
  </p:notesMasterIdLst>
  <p:sldIdLst>
    <p:sldId id="318" r:id="rId3"/>
    <p:sldId id="288" r:id="rId4"/>
    <p:sldId id="332" r:id="rId5"/>
    <p:sldId id="333" r:id="rId6"/>
    <p:sldId id="334" r:id="rId7"/>
    <p:sldId id="335" r:id="rId8"/>
    <p:sldId id="336" r:id="rId9"/>
    <p:sldId id="337" r:id="rId10"/>
    <p:sldId id="338" r:id="rId11"/>
    <p:sldId id="339" r:id="rId12"/>
    <p:sldId id="340" r:id="rId13"/>
    <p:sldId id="342" r:id="rId14"/>
    <p:sldId id="341" r:id="rId15"/>
    <p:sldId id="343" r:id="rId16"/>
    <p:sldId id="344" r:id="rId17"/>
    <p:sldId id="345" r:id="rId18"/>
    <p:sldId id="346" r:id="rId19"/>
    <p:sldId id="347" r:id="rId20"/>
    <p:sldId id="348" r:id="rId21"/>
    <p:sldId id="349" r:id="rId22"/>
    <p:sldId id="350" r:id="rId23"/>
    <p:sldId id="351" r:id="rId24"/>
    <p:sldId id="352" r:id="rId25"/>
    <p:sldId id="353"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69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310775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7cfa781d9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57cfa781d9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55330" y="401475"/>
            <a:ext cx="3717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13" name="Google Shape;13;p2"/>
          <p:cNvSpPr/>
          <p:nvPr/>
        </p:nvSpPr>
        <p:spPr>
          <a:xfrm>
            <a:off x="526525" y="-7975"/>
            <a:ext cx="175500" cy="29283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15"/>
        <p:cNvGrpSpPr/>
        <p:nvPr/>
      </p:nvGrpSpPr>
      <p:grpSpPr>
        <a:xfrm>
          <a:off x="0" y="0"/>
          <a:ext cx="0" cy="0"/>
          <a:chOff x="0" y="0"/>
          <a:chExt cx="0" cy="0"/>
        </a:xfrm>
      </p:grpSpPr>
      <p:sp>
        <p:nvSpPr>
          <p:cNvPr id="116" name="Google Shape;11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393998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LANK SLIDE">
  <p:cSld name="CUSTOM_4_3">
    <p:spTree>
      <p:nvGrpSpPr>
        <p:cNvPr id="1" name="Shape 60"/>
        <p:cNvGrpSpPr/>
        <p:nvPr/>
      </p:nvGrpSpPr>
      <p:grpSpPr>
        <a:xfrm>
          <a:off x="0" y="0"/>
          <a:ext cx="0" cy="0"/>
          <a:chOff x="0" y="0"/>
          <a:chExt cx="0" cy="0"/>
        </a:xfrm>
      </p:grpSpPr>
      <p:sp>
        <p:nvSpPr>
          <p:cNvPr id="61" name="Google Shape;61;p7"/>
          <p:cNvSpPr txBox="1">
            <a:spLocks noGrp="1"/>
          </p:cNvSpPr>
          <p:nvPr>
            <p:ph type="subTitle" idx="1"/>
          </p:nvPr>
        </p:nvSpPr>
        <p:spPr>
          <a:xfrm>
            <a:off x="1109175" y="3116975"/>
            <a:ext cx="2776800" cy="5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 name="Google Shape;62;p7"/>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0"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1177800" y="-44625"/>
            <a:ext cx="143700" cy="296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ctrTitle"/>
          </p:nvPr>
        </p:nvSpPr>
        <p:spPr>
          <a:xfrm>
            <a:off x="1081955" y="1545450"/>
            <a:ext cx="3717600" cy="2052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BLANK SLIDE 2">
  <p:cSld name="CUSTOM_6">
    <p:spTree>
      <p:nvGrpSpPr>
        <p:cNvPr id="1" name="Shape 94"/>
        <p:cNvGrpSpPr/>
        <p:nvPr/>
      </p:nvGrpSpPr>
      <p:grpSpPr>
        <a:xfrm>
          <a:off x="0" y="0"/>
          <a:ext cx="0" cy="0"/>
          <a:chOff x="0" y="0"/>
          <a:chExt cx="0" cy="0"/>
        </a:xfrm>
      </p:grpSpPr>
      <p:sp>
        <p:nvSpPr>
          <p:cNvPr id="95" name="Google Shape;95;p11"/>
          <p:cNvSpPr/>
          <p:nvPr/>
        </p:nvSpPr>
        <p:spPr>
          <a:xfrm>
            <a:off x="667150"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txBox="1">
            <a:spLocks noGrp="1"/>
          </p:cNvSpPr>
          <p:nvPr>
            <p:ph type="ctrTitle"/>
          </p:nvPr>
        </p:nvSpPr>
        <p:spPr>
          <a:xfrm>
            <a:off x="632050" y="402150"/>
            <a:ext cx="4132500" cy="855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LANK SLIDE 3">
  <p:cSld name="CUSTOM_6_1">
    <p:spTree>
      <p:nvGrpSpPr>
        <p:cNvPr id="1" name="Shape 97"/>
        <p:cNvGrpSpPr/>
        <p:nvPr/>
      </p:nvGrpSpPr>
      <p:grpSpPr>
        <a:xfrm>
          <a:off x="0" y="0"/>
          <a:ext cx="0" cy="0"/>
          <a:chOff x="0" y="0"/>
          <a:chExt cx="0" cy="0"/>
        </a:xfrm>
      </p:grpSpPr>
      <p:sp>
        <p:nvSpPr>
          <p:cNvPr id="98" name="Google Shape;98;p12"/>
          <p:cNvSpPr/>
          <p:nvPr/>
        </p:nvSpPr>
        <p:spPr>
          <a:xfrm>
            <a:off x="8481725"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txBox="1">
            <a:spLocks noGrp="1"/>
          </p:cNvSpPr>
          <p:nvPr>
            <p:ph type="ctrTitle"/>
          </p:nvPr>
        </p:nvSpPr>
        <p:spPr>
          <a:xfrm>
            <a:off x="5869725" y="551025"/>
            <a:ext cx="2808000" cy="70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870">
          <p15:clr>
            <a:srgbClr val="FA7B17"/>
          </p15:clr>
        </p15:guide>
        <p15:guide id="2" orient="horz" pos="68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5"/>
        <p:cNvGrpSpPr/>
        <p:nvPr/>
      </p:nvGrpSpPr>
      <p:grpSpPr>
        <a:xfrm>
          <a:off x="0" y="0"/>
          <a:ext cx="0" cy="0"/>
          <a:chOff x="0" y="0"/>
          <a:chExt cx="0" cy="0"/>
        </a:xfrm>
      </p:grpSpPr>
      <p:sp>
        <p:nvSpPr>
          <p:cNvPr id="116" name="Google Shape;11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55330" y="401475"/>
            <a:ext cx="3717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13" name="Google Shape;13;p2"/>
          <p:cNvSpPr/>
          <p:nvPr/>
        </p:nvSpPr>
        <p:spPr>
          <a:xfrm>
            <a:off x="526525" y="-7975"/>
            <a:ext cx="175500" cy="29283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810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LANK SLIDE">
  <p:cSld name="TITLE + BLANK SLIDE">
    <p:spTree>
      <p:nvGrpSpPr>
        <p:cNvPr id="1" name="Shape 60"/>
        <p:cNvGrpSpPr/>
        <p:nvPr/>
      </p:nvGrpSpPr>
      <p:grpSpPr>
        <a:xfrm>
          <a:off x="0" y="0"/>
          <a:ext cx="0" cy="0"/>
          <a:chOff x="0" y="0"/>
          <a:chExt cx="0" cy="0"/>
        </a:xfrm>
      </p:grpSpPr>
      <p:sp>
        <p:nvSpPr>
          <p:cNvPr id="61" name="Google Shape;61;p7"/>
          <p:cNvSpPr txBox="1">
            <a:spLocks noGrp="1"/>
          </p:cNvSpPr>
          <p:nvPr>
            <p:ph type="subTitle" idx="1"/>
          </p:nvPr>
        </p:nvSpPr>
        <p:spPr>
          <a:xfrm>
            <a:off x="1109175" y="3116975"/>
            <a:ext cx="2776800" cy="5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 name="Google Shape;62;p7"/>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0"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606951" y="-44625"/>
            <a:ext cx="143700" cy="296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ctrTitle"/>
          </p:nvPr>
        </p:nvSpPr>
        <p:spPr>
          <a:xfrm>
            <a:off x="1081955" y="1545450"/>
            <a:ext cx="3717600" cy="2052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97568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BLANK SLIDE 2">
  <p:cSld name="TITLE + BLANK SLIDE 2">
    <p:spTree>
      <p:nvGrpSpPr>
        <p:cNvPr id="1" name="Shape 94"/>
        <p:cNvGrpSpPr/>
        <p:nvPr/>
      </p:nvGrpSpPr>
      <p:grpSpPr>
        <a:xfrm>
          <a:off x="0" y="0"/>
          <a:ext cx="0" cy="0"/>
          <a:chOff x="0" y="0"/>
          <a:chExt cx="0" cy="0"/>
        </a:xfrm>
      </p:grpSpPr>
      <p:sp>
        <p:nvSpPr>
          <p:cNvPr id="95" name="Google Shape;95;p11"/>
          <p:cNvSpPr/>
          <p:nvPr/>
        </p:nvSpPr>
        <p:spPr>
          <a:xfrm>
            <a:off x="667150"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txBox="1">
            <a:spLocks noGrp="1"/>
          </p:cNvSpPr>
          <p:nvPr>
            <p:ph type="ctrTitle"/>
          </p:nvPr>
        </p:nvSpPr>
        <p:spPr>
          <a:xfrm>
            <a:off x="632050" y="402150"/>
            <a:ext cx="4132500" cy="855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3322439125"/>
      </p:ext>
    </p:extLst>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LANK SLIDE 3">
  <p:cSld name="TITLE + BLANK SLIDE 3">
    <p:spTree>
      <p:nvGrpSpPr>
        <p:cNvPr id="1" name="Shape 97"/>
        <p:cNvGrpSpPr/>
        <p:nvPr/>
      </p:nvGrpSpPr>
      <p:grpSpPr>
        <a:xfrm>
          <a:off x="0" y="0"/>
          <a:ext cx="0" cy="0"/>
          <a:chOff x="0" y="0"/>
          <a:chExt cx="0" cy="0"/>
        </a:xfrm>
      </p:grpSpPr>
      <p:sp>
        <p:nvSpPr>
          <p:cNvPr id="98" name="Google Shape;98;p12"/>
          <p:cNvSpPr/>
          <p:nvPr/>
        </p:nvSpPr>
        <p:spPr>
          <a:xfrm>
            <a:off x="8481725"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txBox="1">
            <a:spLocks noGrp="1"/>
          </p:cNvSpPr>
          <p:nvPr>
            <p:ph type="ctrTitle"/>
          </p:nvPr>
        </p:nvSpPr>
        <p:spPr>
          <a:xfrm>
            <a:off x="5869725" y="551025"/>
            <a:ext cx="2808000" cy="70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3089602366"/>
      </p:ext>
    </p:extLst>
  </p:cSld>
  <p:clrMapOvr>
    <a:masterClrMapping/>
  </p:clrMapOvr>
  <p:extLst>
    <p:ext uri="{DCECCB84-F9BA-43D5-87BE-67443E8EF086}">
      <p15:sldGuideLst xmlns:p15="http://schemas.microsoft.com/office/powerpoint/2012/main">
        <p15:guide id="1" orient="horz" pos="870">
          <p15:clr>
            <a:srgbClr val="FA7B17"/>
          </p15:clr>
        </p15:guide>
        <p15:guide id="2" orient="horz" pos="680">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66666"/>
              </a:buClr>
              <a:buSzPts val="2800"/>
              <a:buFont typeface="Barlow Semi Condensed Medium"/>
              <a:buNone/>
              <a:defRPr sz="2800">
                <a:solidFill>
                  <a:srgbClr val="666666"/>
                </a:solidFill>
                <a:latin typeface="Barlow Semi Condensed Medium"/>
                <a:ea typeface="Barlow Semi Condensed Medium"/>
                <a:cs typeface="Barlow Semi Condensed Medium"/>
                <a:sym typeface="Barlow Semi Condensed Medium"/>
              </a:defRPr>
            </a:lvl1pPr>
            <a:lvl2pPr lvl="1">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2pPr>
            <a:lvl3pPr lvl="2">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3pPr>
            <a:lvl4pPr lvl="3">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4pPr>
            <a:lvl5pPr lvl="4">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5pPr>
            <a:lvl6pPr lvl="5">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6pPr>
            <a:lvl7pPr lvl="6">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7pPr>
            <a:lvl8pPr lvl="7">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8pPr>
            <a:lvl9pPr lvl="8">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666666"/>
              </a:buClr>
              <a:buSzPts val="1800"/>
              <a:buFont typeface="Zilla Slab Light"/>
              <a:buChar char="●"/>
              <a:defRPr sz="1800">
                <a:solidFill>
                  <a:srgbClr val="666666"/>
                </a:solidFill>
                <a:latin typeface="Zilla Slab Light"/>
                <a:ea typeface="Zilla Slab Light"/>
                <a:cs typeface="Zilla Slab Light"/>
                <a:sym typeface="Zilla Slab Light"/>
              </a:defRPr>
            </a:lvl1pPr>
            <a:lvl2pPr marL="914400" lvl="1"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2pPr>
            <a:lvl3pPr marL="1371600" lvl="2"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3pPr>
            <a:lvl4pPr marL="1828800" lvl="3"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4pPr>
            <a:lvl5pPr marL="2286000" lvl="4"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5pPr>
            <a:lvl6pPr marL="2743200" lvl="5"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6pPr>
            <a:lvl7pPr marL="3200400" lvl="6"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7pPr>
            <a:lvl8pPr marL="3657600" lvl="7"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8pPr>
            <a:lvl9pPr marL="4114800" lvl="8" indent="-317500">
              <a:lnSpc>
                <a:spcPct val="115000"/>
              </a:lnSpc>
              <a:spcBef>
                <a:spcPts val="1600"/>
              </a:spcBef>
              <a:spcAft>
                <a:spcPts val="160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7" r:id="rId3"/>
    <p:sldLayoutId id="2147483658"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66666"/>
              </a:buClr>
              <a:buSzPts val="2800"/>
              <a:buFont typeface="Barlow Semi Condensed Medium"/>
              <a:buNone/>
              <a:defRPr sz="2800">
                <a:solidFill>
                  <a:srgbClr val="666666"/>
                </a:solidFill>
                <a:latin typeface="Barlow Semi Condensed Medium"/>
                <a:ea typeface="Barlow Semi Condensed Medium"/>
                <a:cs typeface="Barlow Semi Condensed Medium"/>
                <a:sym typeface="Barlow Semi Condensed Medium"/>
              </a:defRPr>
            </a:lvl1pPr>
            <a:lvl2pPr lvl="1">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2pPr>
            <a:lvl3pPr lvl="2">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3pPr>
            <a:lvl4pPr lvl="3">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4pPr>
            <a:lvl5pPr lvl="4">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5pPr>
            <a:lvl6pPr lvl="5">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6pPr>
            <a:lvl7pPr lvl="6">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7pPr>
            <a:lvl8pPr lvl="7">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8pPr>
            <a:lvl9pPr lvl="8">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666666"/>
              </a:buClr>
              <a:buSzPts val="1800"/>
              <a:buFont typeface="Zilla Slab Light"/>
              <a:buChar char="●"/>
              <a:defRPr sz="1800">
                <a:solidFill>
                  <a:srgbClr val="666666"/>
                </a:solidFill>
                <a:latin typeface="Zilla Slab Light"/>
                <a:ea typeface="Zilla Slab Light"/>
                <a:cs typeface="Zilla Slab Light"/>
                <a:sym typeface="Zilla Slab Light"/>
              </a:defRPr>
            </a:lvl1pPr>
            <a:lvl2pPr marL="914400" lvl="1"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2pPr>
            <a:lvl3pPr marL="1371600" lvl="2"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3pPr>
            <a:lvl4pPr marL="1828800" lvl="3"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4pPr>
            <a:lvl5pPr marL="2286000" lvl="4"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5pPr>
            <a:lvl6pPr marL="2743200" lvl="5"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6pPr>
            <a:lvl7pPr marL="3200400" lvl="6"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7pPr>
            <a:lvl8pPr marL="3657600" lvl="7"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8pPr>
            <a:lvl9pPr marL="4114800" lvl="8" indent="-317500">
              <a:lnSpc>
                <a:spcPct val="115000"/>
              </a:lnSpc>
              <a:spcBef>
                <a:spcPts val="1600"/>
              </a:spcBef>
              <a:spcAft>
                <a:spcPts val="160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370536290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6"/>
        <p:cNvGrpSpPr/>
        <p:nvPr/>
      </p:nvGrpSpPr>
      <p:grpSpPr>
        <a:xfrm>
          <a:off x="0" y="0"/>
          <a:ext cx="0" cy="0"/>
          <a:chOff x="0" y="0"/>
          <a:chExt cx="0" cy="0"/>
        </a:xfrm>
      </p:grpSpPr>
      <p:sp>
        <p:nvSpPr>
          <p:cNvPr id="127" name="Google Shape;127;p17"/>
          <p:cNvSpPr txBox="1">
            <a:spLocks noGrp="1"/>
          </p:cNvSpPr>
          <p:nvPr>
            <p:ph type="ctrTitle"/>
          </p:nvPr>
        </p:nvSpPr>
        <p:spPr>
          <a:xfrm>
            <a:off x="755576" y="915566"/>
            <a:ext cx="4896544" cy="1656184"/>
          </a:xfrm>
          <a:prstGeom prst="rect">
            <a:avLst/>
          </a:prstGeom>
        </p:spPr>
        <p:txBody>
          <a:bodyPr spcFirstLastPara="1" wrap="square" lIns="91425" tIns="91425" rIns="91425" bIns="91425" anchor="b" anchorCtr="0">
            <a:noAutofit/>
          </a:bodyPr>
          <a:lstStyle/>
          <a:p>
            <a:pPr lvl="0"/>
            <a:r>
              <a:rPr lang="en-US" dirty="0">
                <a:solidFill>
                  <a:schemeClr val="tx1">
                    <a:lumMod val="75000"/>
                    <a:lumOff val="25000"/>
                  </a:schemeClr>
                </a:solidFill>
              </a:rPr>
              <a:t>Kyiv - the capital of Ukraine</a:t>
            </a:r>
            <a:endParaRPr dirty="0">
              <a:solidFill>
                <a:schemeClr val="tx1">
                  <a:lumMod val="75000"/>
                  <a:lumOff val="25000"/>
                </a:schemeClr>
              </a:solidFill>
            </a:endParaRPr>
          </a:p>
        </p:txBody>
      </p:sp>
      <p:sp>
        <p:nvSpPr>
          <p:cNvPr id="3" name="Google Shape;124;p24">
            <a:extLst>
              <a:ext uri="{FF2B5EF4-FFF2-40B4-BE49-F238E27FC236}">
                <a16:creationId xmlns:a16="http://schemas.microsoft.com/office/drawing/2014/main" id="{C1ABC468-7224-405B-9C5C-28BB984C4090}"/>
              </a:ext>
            </a:extLst>
          </p:cNvPr>
          <p:cNvSpPr/>
          <p:nvPr/>
        </p:nvSpPr>
        <p:spPr>
          <a:xfrm>
            <a:off x="5580112" y="3867894"/>
            <a:ext cx="3448868" cy="1146590"/>
          </a:xfrm>
          <a:prstGeom prst="rect">
            <a:avLst/>
          </a:prstGeom>
          <a:solidFill>
            <a:schemeClr val="tx2">
              <a:alpha val="86160"/>
            </a:schemeClr>
          </a:solidFill>
          <a:ln>
            <a:noFill/>
          </a:ln>
        </p:spPr>
        <p:txBody>
          <a:bodyPr spcFirstLastPara="1" wrap="square" lIns="91425" tIns="91425" rIns="91425" bIns="91425" anchor="ctr" anchorCtr="0">
            <a:noAutofit/>
          </a:bodyPr>
          <a:lstStyle/>
          <a:p>
            <a:pPr marL="0" lvl="0" indent="0">
              <a:buSzPts val="1100"/>
            </a:pPr>
            <a:r>
              <a:rPr lang="en-US" sz="1100" dirty="0">
                <a:solidFill>
                  <a:schemeClr val="tx1">
                    <a:lumMod val="75000"/>
                    <a:lumOff val="25000"/>
                  </a:schemeClr>
                </a:solidFill>
                <a:latin typeface="Zilla Slab Light" pitchFamily="2" charset="0"/>
                <a:ea typeface="Zilla Slab Light" pitchFamily="2" charset="0"/>
              </a:rPr>
              <a:t>The presentation was prepared by:</a:t>
            </a:r>
          </a:p>
          <a:p>
            <a:pPr marL="0" lvl="0" indent="0">
              <a:buSzPts val="1100"/>
            </a:pPr>
            <a:r>
              <a:rPr lang="en-US" sz="1100" b="1" dirty="0" err="1">
                <a:solidFill>
                  <a:schemeClr val="tx1">
                    <a:lumMod val="75000"/>
                    <a:lumOff val="25000"/>
                  </a:schemeClr>
                </a:solidFill>
                <a:latin typeface="Zilla Slab Light" pitchFamily="2" charset="0"/>
                <a:ea typeface="Zilla Slab Light" pitchFamily="2" charset="0"/>
              </a:rPr>
              <a:t>Saveliev</a:t>
            </a:r>
            <a:r>
              <a:rPr lang="en-US" sz="1100" b="1" dirty="0">
                <a:solidFill>
                  <a:schemeClr val="tx1">
                    <a:lumMod val="75000"/>
                    <a:lumOff val="25000"/>
                  </a:schemeClr>
                </a:solidFill>
                <a:latin typeface="Zilla Slab Light" pitchFamily="2" charset="0"/>
                <a:ea typeface="Zilla Slab Light" pitchFamily="2" charset="0"/>
              </a:rPr>
              <a:t> A. A.</a:t>
            </a:r>
            <a:r>
              <a:rPr lang="en-US" sz="1100" dirty="0">
                <a:solidFill>
                  <a:schemeClr val="tx1">
                    <a:lumMod val="75000"/>
                    <a:lumOff val="25000"/>
                  </a:schemeClr>
                </a:solidFill>
                <a:latin typeface="Zilla Slab Light" pitchFamily="2" charset="0"/>
                <a:ea typeface="Zilla Slab Light" pitchFamily="2" charset="0"/>
              </a:rPr>
              <a:t>, Dean of the </a:t>
            </a:r>
            <a:r>
              <a:rPr lang="en-US" sz="1100" dirty="0">
                <a:solidFill>
                  <a:schemeClr val="tx1">
                    <a:lumMod val="75000"/>
                    <a:lumOff val="25000"/>
                  </a:schemeClr>
                </a:solidFill>
                <a:latin typeface="Zilla Slab Light" pitchFamily="2" charset="0"/>
                <a:ea typeface="Zilla Slab Light" pitchFamily="2" charset="0"/>
                <a:cs typeface="Catamaran Thin" panose="020B0604020202020204" charset="0"/>
              </a:rPr>
              <a:t>Educational Institute of Foreign Citizens Training</a:t>
            </a:r>
          </a:p>
          <a:p>
            <a:pPr marL="0" lvl="0" indent="0">
              <a:buSzPts val="1100"/>
            </a:pPr>
            <a:r>
              <a:rPr lang="en-US" sz="1100" b="1" dirty="0">
                <a:solidFill>
                  <a:schemeClr val="tx1">
                    <a:lumMod val="75000"/>
                    <a:lumOff val="25000"/>
                  </a:schemeClr>
                </a:solidFill>
                <a:latin typeface="Zilla Slab Light" pitchFamily="2" charset="0"/>
                <a:ea typeface="Zilla Slab Light" pitchFamily="2" charset="0"/>
              </a:rPr>
              <a:t>Kunitsyn M. V.</a:t>
            </a:r>
            <a:r>
              <a:rPr lang="en-US" sz="1100" dirty="0">
                <a:solidFill>
                  <a:schemeClr val="tx1">
                    <a:lumMod val="75000"/>
                    <a:lumOff val="25000"/>
                  </a:schemeClr>
                </a:solidFill>
                <a:latin typeface="Zilla Slab Light" pitchFamily="2" charset="0"/>
                <a:ea typeface="Zilla Slab Light" pitchFamily="2" charset="0"/>
              </a:rPr>
              <a:t>, Deputy Dean of the </a:t>
            </a:r>
            <a:r>
              <a:rPr lang="en-US" sz="1100" dirty="0">
                <a:solidFill>
                  <a:schemeClr val="tx1">
                    <a:lumMod val="75000"/>
                    <a:lumOff val="25000"/>
                  </a:schemeClr>
                </a:solidFill>
                <a:latin typeface="Zilla Slab Light" pitchFamily="2" charset="0"/>
                <a:ea typeface="Zilla Slab Light" pitchFamily="2" charset="0"/>
                <a:cs typeface="Catamaran Thin" panose="020B0604020202020204" charset="0"/>
              </a:rPr>
              <a:t>Educational Institute of Foreign Citizens Training</a:t>
            </a:r>
            <a:endParaRPr lang="en-US" sz="1100" dirty="0">
              <a:solidFill>
                <a:schemeClr val="tx1">
                  <a:lumMod val="75000"/>
                  <a:lumOff val="25000"/>
                </a:schemeClr>
              </a:solidFill>
              <a:latin typeface="Zilla Slab Light" pitchFamily="2" charset="0"/>
              <a:ea typeface="Zilla Slab Ligh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16904F-7C78-4FA5-978E-1A9BB6B1CE72}"/>
              </a:ext>
            </a:extLst>
          </p:cNvPr>
          <p:cNvSpPr>
            <a:spLocks noGrp="1"/>
          </p:cNvSpPr>
          <p:nvPr>
            <p:ph type="ctrTitle"/>
          </p:nvPr>
        </p:nvSpPr>
        <p:spPr/>
        <p:txBody>
          <a:bodyPr/>
          <a:lstStyle/>
          <a:p>
            <a:r>
              <a:rPr lang="en-US" dirty="0">
                <a:solidFill>
                  <a:schemeClr val="tx1">
                    <a:lumMod val="75000"/>
                    <a:lumOff val="25000"/>
                  </a:schemeClr>
                </a:solidFill>
              </a:rPr>
              <a:t>Kyiv-Pechersk </a:t>
            </a:r>
            <a:r>
              <a:rPr lang="en-US" dirty="0" err="1">
                <a:solidFill>
                  <a:schemeClr val="tx1">
                    <a:lumMod val="75000"/>
                    <a:lumOff val="25000"/>
                  </a:schemeClr>
                </a:solidFill>
              </a:rPr>
              <a:t>Lavra</a:t>
            </a:r>
            <a:endParaRPr lang="ru-UA" dirty="0">
              <a:solidFill>
                <a:schemeClr val="tx1">
                  <a:lumMod val="75000"/>
                  <a:lumOff val="25000"/>
                </a:schemeClr>
              </a:solidFill>
            </a:endParaRPr>
          </a:p>
        </p:txBody>
      </p:sp>
      <p:pic>
        <p:nvPicPr>
          <p:cNvPr id="4" name="Рисунок 3">
            <a:extLst>
              <a:ext uri="{FF2B5EF4-FFF2-40B4-BE49-F238E27FC236}">
                <a16:creationId xmlns:a16="http://schemas.microsoft.com/office/drawing/2014/main" id="{613B804E-72C2-4DC6-A67A-0A5A05CAFFCF}"/>
              </a:ext>
            </a:extLst>
          </p:cNvPr>
          <p:cNvPicPr>
            <a:picLocks noChangeAspect="1"/>
          </p:cNvPicPr>
          <p:nvPr/>
        </p:nvPicPr>
        <p:blipFill>
          <a:blip r:embed="rId2"/>
          <a:stretch>
            <a:fillRect/>
          </a:stretch>
        </p:blipFill>
        <p:spPr>
          <a:xfrm>
            <a:off x="1691680" y="1913147"/>
            <a:ext cx="7308304" cy="3119732"/>
          </a:xfrm>
          <a:prstGeom prst="rect">
            <a:avLst/>
          </a:prstGeom>
        </p:spPr>
      </p:pic>
      <p:sp>
        <p:nvSpPr>
          <p:cNvPr id="5" name="Google Shape;173;p20">
            <a:extLst>
              <a:ext uri="{FF2B5EF4-FFF2-40B4-BE49-F238E27FC236}">
                <a16:creationId xmlns:a16="http://schemas.microsoft.com/office/drawing/2014/main" id="{455CF604-44FE-4251-B832-0DE23760E7E8}"/>
              </a:ext>
            </a:extLst>
          </p:cNvPr>
          <p:cNvSpPr txBox="1">
            <a:spLocks/>
          </p:cNvSpPr>
          <p:nvPr/>
        </p:nvSpPr>
        <p:spPr>
          <a:xfrm>
            <a:off x="3851920" y="1347614"/>
            <a:ext cx="4968552" cy="4013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On the high hills above the Dnieper River is located Kyiv-Pechersk </a:t>
            </a:r>
            <a:r>
              <a:rPr lang="en-US" dirty="0" err="1">
                <a:solidFill>
                  <a:schemeClr val="tx1">
                    <a:lumMod val="75000"/>
                    <a:lumOff val="25000"/>
                  </a:schemeClr>
                </a:solidFill>
              </a:rPr>
              <a:t>Lavra</a:t>
            </a:r>
            <a:r>
              <a:rPr lang="en-US" dirty="0">
                <a:solidFill>
                  <a:schemeClr val="tx1">
                    <a:lumMod val="75000"/>
                    <a:lumOff val="25000"/>
                  </a:schemeClr>
                </a:solidFill>
              </a:rPr>
              <a:t>.</a:t>
            </a:r>
          </a:p>
        </p:txBody>
      </p:sp>
    </p:spTree>
    <p:extLst>
      <p:ext uri="{BB962C8B-B14F-4D97-AF65-F5344CB8AC3E}">
        <p14:creationId xmlns:p14="http://schemas.microsoft.com/office/powerpoint/2010/main" val="53441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16904F-7C78-4FA5-978E-1A9BB6B1CE72}"/>
              </a:ext>
            </a:extLst>
          </p:cNvPr>
          <p:cNvSpPr>
            <a:spLocks noGrp="1"/>
          </p:cNvSpPr>
          <p:nvPr>
            <p:ph type="ctrTitle"/>
          </p:nvPr>
        </p:nvSpPr>
        <p:spPr/>
        <p:txBody>
          <a:bodyPr/>
          <a:lstStyle/>
          <a:p>
            <a:r>
              <a:rPr lang="en-US" dirty="0">
                <a:solidFill>
                  <a:schemeClr val="tx1">
                    <a:lumMod val="75000"/>
                    <a:lumOff val="25000"/>
                  </a:schemeClr>
                </a:solidFill>
              </a:rPr>
              <a:t>Kyiv-Pechersk </a:t>
            </a:r>
            <a:r>
              <a:rPr lang="en-US" dirty="0" err="1">
                <a:solidFill>
                  <a:schemeClr val="tx1">
                    <a:lumMod val="75000"/>
                    <a:lumOff val="25000"/>
                  </a:schemeClr>
                </a:solidFill>
              </a:rPr>
              <a:t>Lavra</a:t>
            </a:r>
            <a:endParaRPr lang="ru-UA" dirty="0">
              <a:solidFill>
                <a:schemeClr val="tx1">
                  <a:lumMod val="75000"/>
                  <a:lumOff val="25000"/>
                </a:schemeClr>
              </a:solidFill>
            </a:endParaRPr>
          </a:p>
        </p:txBody>
      </p:sp>
      <p:sp>
        <p:nvSpPr>
          <p:cNvPr id="5" name="Google Shape;173;p20">
            <a:extLst>
              <a:ext uri="{FF2B5EF4-FFF2-40B4-BE49-F238E27FC236}">
                <a16:creationId xmlns:a16="http://schemas.microsoft.com/office/drawing/2014/main" id="{455CF604-44FE-4251-B832-0DE23760E7E8}"/>
              </a:ext>
            </a:extLst>
          </p:cNvPr>
          <p:cNvSpPr txBox="1">
            <a:spLocks/>
          </p:cNvSpPr>
          <p:nvPr/>
        </p:nvSpPr>
        <p:spPr>
          <a:xfrm>
            <a:off x="6012160" y="1666317"/>
            <a:ext cx="2880320" cy="27056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spcAft>
                <a:spcPts val="1200"/>
              </a:spcAft>
            </a:pPr>
            <a:r>
              <a:rPr lang="en-US" dirty="0">
                <a:solidFill>
                  <a:schemeClr val="tx1">
                    <a:lumMod val="75000"/>
                    <a:lumOff val="25000"/>
                  </a:schemeClr>
                </a:solidFill>
              </a:rPr>
              <a:t>The Kyiv-Pechersk </a:t>
            </a:r>
            <a:r>
              <a:rPr lang="en-US" dirty="0" err="1">
                <a:solidFill>
                  <a:schemeClr val="tx1">
                    <a:lumMod val="75000"/>
                    <a:lumOff val="25000"/>
                  </a:schemeClr>
                </a:solidFill>
              </a:rPr>
              <a:t>Lavra</a:t>
            </a:r>
            <a:r>
              <a:rPr lang="en-US" dirty="0">
                <a:solidFill>
                  <a:schemeClr val="tx1">
                    <a:lumMod val="75000"/>
                    <a:lumOff val="25000"/>
                  </a:schemeClr>
                </a:solidFill>
              </a:rPr>
              <a:t> was a spiritual, cultural, and educational center because schools, libraries were opened here, chroniclers and icon painters worked, translators translated foreign books into old Slavonic.</a:t>
            </a:r>
          </a:p>
          <a:p>
            <a:pPr marL="0" indent="0" algn="l">
              <a:spcAft>
                <a:spcPts val="1200"/>
              </a:spcAft>
            </a:pPr>
            <a:r>
              <a:rPr lang="en-US" dirty="0">
                <a:solidFill>
                  <a:schemeClr val="tx1">
                    <a:lumMod val="75000"/>
                    <a:lumOff val="25000"/>
                  </a:schemeClr>
                </a:solidFill>
              </a:rPr>
              <a:t>The Kyiv Pechersk </a:t>
            </a:r>
            <a:r>
              <a:rPr lang="en-US" dirty="0" err="1">
                <a:solidFill>
                  <a:schemeClr val="tx1">
                    <a:lumMod val="75000"/>
                    <a:lumOff val="25000"/>
                  </a:schemeClr>
                </a:solidFill>
              </a:rPr>
              <a:t>Lavra</a:t>
            </a:r>
            <a:r>
              <a:rPr lang="en-US" dirty="0">
                <a:solidFill>
                  <a:schemeClr val="tx1">
                    <a:lumMod val="75000"/>
                    <a:lumOff val="25000"/>
                  </a:schemeClr>
                </a:solidFill>
              </a:rPr>
              <a:t> was founded in 1051.</a:t>
            </a:r>
          </a:p>
          <a:p>
            <a:pPr marL="0" indent="0" algn="l">
              <a:spcAft>
                <a:spcPts val="1200"/>
              </a:spcAft>
            </a:pPr>
            <a:r>
              <a:rPr lang="en-US" dirty="0">
                <a:solidFill>
                  <a:schemeClr val="tx1">
                    <a:lumMod val="75000"/>
                    <a:lumOff val="25000"/>
                  </a:schemeClr>
                </a:solidFill>
              </a:rPr>
              <a:t>The founders of the Kyiv Pechersk </a:t>
            </a:r>
            <a:r>
              <a:rPr lang="en-US" dirty="0" err="1">
                <a:solidFill>
                  <a:schemeClr val="tx1">
                    <a:lumMod val="75000"/>
                    <a:lumOff val="25000"/>
                  </a:schemeClr>
                </a:solidFill>
              </a:rPr>
              <a:t>Lavra</a:t>
            </a:r>
            <a:r>
              <a:rPr lang="en-US" dirty="0">
                <a:solidFill>
                  <a:schemeClr val="tx1">
                    <a:lumMod val="75000"/>
                    <a:lumOff val="25000"/>
                  </a:schemeClr>
                </a:solidFill>
              </a:rPr>
              <a:t> are Monk Anthony and his disciple Theodosius.</a:t>
            </a:r>
          </a:p>
        </p:txBody>
      </p:sp>
      <p:pic>
        <p:nvPicPr>
          <p:cNvPr id="6" name="Рисунок 5" descr="кп лавра.jpg">
            <a:extLst>
              <a:ext uri="{FF2B5EF4-FFF2-40B4-BE49-F238E27FC236}">
                <a16:creationId xmlns:a16="http://schemas.microsoft.com/office/drawing/2014/main" id="{FA03217C-C999-42F5-8B90-71EBA3FA6226}"/>
              </a:ext>
            </a:extLst>
          </p:cNvPr>
          <p:cNvPicPr>
            <a:picLocks noChangeAspect="1"/>
          </p:cNvPicPr>
          <p:nvPr/>
        </p:nvPicPr>
        <p:blipFill>
          <a:blip r:embed="rId2" cstate="print"/>
          <a:stretch>
            <a:fillRect/>
          </a:stretch>
        </p:blipFill>
        <p:spPr>
          <a:xfrm>
            <a:off x="932449" y="1666318"/>
            <a:ext cx="4802895" cy="2705631"/>
          </a:xfrm>
          <a:prstGeom prst="rect">
            <a:avLst/>
          </a:prstGeom>
        </p:spPr>
      </p:pic>
    </p:spTree>
    <p:extLst>
      <p:ext uri="{BB962C8B-B14F-4D97-AF65-F5344CB8AC3E}">
        <p14:creationId xmlns:p14="http://schemas.microsoft.com/office/powerpoint/2010/main" val="410650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5362253" cy="2052600"/>
          </a:xfrm>
        </p:spPr>
        <p:txBody>
          <a:bodyPr/>
          <a:lstStyle/>
          <a:p>
            <a:r>
              <a:rPr lang="en-US" dirty="0">
                <a:solidFill>
                  <a:schemeClr val="tx1">
                    <a:lumMod val="75000"/>
                    <a:lumOff val="25000"/>
                  </a:schemeClr>
                </a:solidFill>
              </a:rPr>
              <a:t>Ancient Kyiv - International Shopping Center</a:t>
            </a:r>
            <a:endParaRPr lang="ru-RU" dirty="0">
              <a:solidFill>
                <a:schemeClr val="tx1">
                  <a:lumMod val="75000"/>
                  <a:lumOff val="25000"/>
                </a:schemeClr>
              </a:solidFill>
            </a:endParaRPr>
          </a:p>
        </p:txBody>
      </p:sp>
    </p:spTree>
    <p:extLst>
      <p:ext uri="{BB962C8B-B14F-4D97-AF65-F5344CB8AC3E}">
        <p14:creationId xmlns:p14="http://schemas.microsoft.com/office/powerpoint/2010/main" val="421386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F637B5-0EC9-4D75-AA0D-BEF7F9AAEB1D}"/>
              </a:ext>
            </a:extLst>
          </p:cNvPr>
          <p:cNvSpPr>
            <a:spLocks noGrp="1"/>
          </p:cNvSpPr>
          <p:nvPr>
            <p:ph type="ctrTitle"/>
          </p:nvPr>
        </p:nvSpPr>
        <p:spPr>
          <a:xfrm>
            <a:off x="5292080" y="551025"/>
            <a:ext cx="3385645" cy="706800"/>
          </a:xfrm>
        </p:spPr>
        <p:txBody>
          <a:bodyPr/>
          <a:lstStyle/>
          <a:p>
            <a:r>
              <a:rPr lang="en-US" dirty="0">
                <a:solidFill>
                  <a:schemeClr val="tx1">
                    <a:lumMod val="75000"/>
                    <a:lumOff val="25000"/>
                  </a:schemeClr>
                </a:solidFill>
              </a:rPr>
              <a:t>Ancient Kyiv - International Shopping Center</a:t>
            </a:r>
            <a:endParaRPr lang="ru-UA" dirty="0">
              <a:solidFill>
                <a:schemeClr val="tx1">
                  <a:lumMod val="75000"/>
                  <a:lumOff val="25000"/>
                </a:schemeClr>
              </a:solidFill>
            </a:endParaRPr>
          </a:p>
        </p:txBody>
      </p:sp>
      <p:pic>
        <p:nvPicPr>
          <p:cNvPr id="3" name="Picture 6" descr="C:\Users\NATALY\Desktop\киев\112614_1915_1.png">
            <a:extLst>
              <a:ext uri="{FF2B5EF4-FFF2-40B4-BE49-F238E27FC236}">
                <a16:creationId xmlns:a16="http://schemas.microsoft.com/office/drawing/2014/main" id="{1009394C-120F-4DF1-89CE-4949A48F3616}"/>
              </a:ext>
            </a:extLst>
          </p:cNvPr>
          <p:cNvPicPr>
            <a:picLocks noChangeAspect="1" noChangeArrowheads="1"/>
          </p:cNvPicPr>
          <p:nvPr/>
        </p:nvPicPr>
        <p:blipFill>
          <a:blip r:embed="rId2" cstate="print"/>
          <a:srcRect/>
          <a:stretch>
            <a:fillRect/>
          </a:stretch>
        </p:blipFill>
        <p:spPr bwMode="auto">
          <a:xfrm>
            <a:off x="4355976" y="1498056"/>
            <a:ext cx="4052796" cy="3117144"/>
          </a:xfrm>
          <a:prstGeom prst="rect">
            <a:avLst/>
          </a:prstGeom>
          <a:noFill/>
        </p:spPr>
      </p:pic>
      <p:sp>
        <p:nvSpPr>
          <p:cNvPr id="4" name="Google Shape;173;p20">
            <a:extLst>
              <a:ext uri="{FF2B5EF4-FFF2-40B4-BE49-F238E27FC236}">
                <a16:creationId xmlns:a16="http://schemas.microsoft.com/office/drawing/2014/main" id="{A3C36EDF-2741-487B-A572-FC7069E68D05}"/>
              </a:ext>
            </a:extLst>
          </p:cNvPr>
          <p:cNvSpPr txBox="1">
            <a:spLocks/>
          </p:cNvSpPr>
          <p:nvPr/>
        </p:nvSpPr>
        <p:spPr>
          <a:xfrm>
            <a:off x="735228" y="1703812"/>
            <a:ext cx="2880320" cy="27056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spcAft>
                <a:spcPts val="1200"/>
              </a:spcAft>
            </a:pPr>
            <a:r>
              <a:rPr lang="en-US" dirty="0">
                <a:solidFill>
                  <a:schemeClr val="tx1">
                    <a:lumMod val="75000"/>
                    <a:lumOff val="25000"/>
                  </a:schemeClr>
                </a:solidFill>
              </a:rPr>
              <a:t>Kyiv traded with the countries of Central Asia, the northern Black Sea region, the Caucasus, Iran, and Byzantium. The proverb "The language will bring you to Kyiv" has been preserved to this day. It says that the main trade routes led to the city.</a:t>
            </a:r>
          </a:p>
          <a:p>
            <a:pPr marL="0" indent="0" algn="l">
              <a:spcAft>
                <a:spcPts val="1200"/>
              </a:spcAft>
            </a:pPr>
            <a:r>
              <a:rPr lang="en-US" dirty="0">
                <a:solidFill>
                  <a:schemeClr val="tx1">
                    <a:lumMod val="75000"/>
                    <a:lumOff val="25000"/>
                  </a:schemeClr>
                </a:solidFill>
              </a:rPr>
              <a:t>On the territory of modern Kyiv, archaeologists have found Arab and Byzantine coins, coins of the ancient cities of </a:t>
            </a:r>
            <a:r>
              <a:rPr lang="en-US" dirty="0" err="1">
                <a:solidFill>
                  <a:schemeClr val="tx1">
                    <a:lumMod val="75000"/>
                    <a:lumOff val="25000"/>
                  </a:schemeClr>
                </a:solidFill>
              </a:rPr>
              <a:t>Kafa</a:t>
            </a:r>
            <a:r>
              <a:rPr lang="en-US" dirty="0">
                <a:solidFill>
                  <a:schemeClr val="tx1">
                    <a:lumMod val="75000"/>
                    <a:lumOff val="25000"/>
                  </a:schemeClr>
                </a:solidFill>
              </a:rPr>
              <a:t>, Bukhara, Damascus, Samarkand, Baghdad, gold and silver jewelry from Eastern countries.</a:t>
            </a:r>
          </a:p>
        </p:txBody>
      </p:sp>
    </p:spTree>
    <p:extLst>
      <p:ext uri="{BB962C8B-B14F-4D97-AF65-F5344CB8AC3E}">
        <p14:creationId xmlns:p14="http://schemas.microsoft.com/office/powerpoint/2010/main" val="13133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5362253" cy="2052600"/>
          </a:xfrm>
        </p:spPr>
        <p:txBody>
          <a:bodyPr/>
          <a:lstStyle/>
          <a:p>
            <a:r>
              <a:rPr lang="en-US" dirty="0">
                <a:solidFill>
                  <a:schemeClr val="tx1">
                    <a:lumMod val="75000"/>
                    <a:lumOff val="25000"/>
                  </a:schemeClr>
                </a:solidFill>
              </a:rPr>
              <a:t>Modern Kiev</a:t>
            </a:r>
            <a:endParaRPr lang="ru-RU" dirty="0">
              <a:solidFill>
                <a:schemeClr val="tx1">
                  <a:lumMod val="75000"/>
                  <a:lumOff val="25000"/>
                </a:schemeClr>
              </a:solidFill>
            </a:endParaRPr>
          </a:p>
        </p:txBody>
      </p:sp>
    </p:spTree>
    <p:extLst>
      <p:ext uri="{BB962C8B-B14F-4D97-AF65-F5344CB8AC3E}">
        <p14:creationId xmlns:p14="http://schemas.microsoft.com/office/powerpoint/2010/main" val="258708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347D63-E4D9-4A6B-BA05-560883142A05}"/>
              </a:ext>
            </a:extLst>
          </p:cNvPr>
          <p:cNvSpPr>
            <a:spLocks noGrp="1"/>
          </p:cNvSpPr>
          <p:nvPr>
            <p:ph type="ctrTitle"/>
          </p:nvPr>
        </p:nvSpPr>
        <p:spPr/>
        <p:txBody>
          <a:bodyPr/>
          <a:lstStyle/>
          <a:p>
            <a:r>
              <a:rPr lang="en-US" dirty="0">
                <a:solidFill>
                  <a:schemeClr val="tx1">
                    <a:lumMod val="75000"/>
                    <a:lumOff val="25000"/>
                  </a:schemeClr>
                </a:solidFill>
              </a:rPr>
              <a:t>Modern Kiev</a:t>
            </a:r>
            <a:endParaRPr lang="ru-UA" dirty="0">
              <a:solidFill>
                <a:schemeClr val="tx1">
                  <a:lumMod val="75000"/>
                  <a:lumOff val="25000"/>
                </a:schemeClr>
              </a:solidFill>
            </a:endParaRPr>
          </a:p>
        </p:txBody>
      </p:sp>
      <p:pic>
        <p:nvPicPr>
          <p:cNvPr id="3" name="Picture 4" descr="C:\Users\NATALY\Desktop\киев\800px-Kiev_city_evening_1.jpg">
            <a:extLst>
              <a:ext uri="{FF2B5EF4-FFF2-40B4-BE49-F238E27FC236}">
                <a16:creationId xmlns:a16="http://schemas.microsoft.com/office/drawing/2014/main" id="{2BAB72AF-07F0-43E6-BC24-54805DA7D353}"/>
              </a:ext>
            </a:extLst>
          </p:cNvPr>
          <p:cNvPicPr>
            <a:picLocks noChangeAspect="1" noChangeArrowheads="1"/>
          </p:cNvPicPr>
          <p:nvPr/>
        </p:nvPicPr>
        <p:blipFill>
          <a:blip r:embed="rId2" cstate="print"/>
          <a:srcRect/>
          <a:stretch>
            <a:fillRect/>
          </a:stretch>
        </p:blipFill>
        <p:spPr bwMode="auto">
          <a:xfrm>
            <a:off x="1013032" y="1419622"/>
            <a:ext cx="4513677" cy="3168352"/>
          </a:xfrm>
          <a:prstGeom prst="rect">
            <a:avLst/>
          </a:prstGeom>
          <a:noFill/>
        </p:spPr>
      </p:pic>
      <p:sp>
        <p:nvSpPr>
          <p:cNvPr id="4" name="Google Shape;173;p20">
            <a:extLst>
              <a:ext uri="{FF2B5EF4-FFF2-40B4-BE49-F238E27FC236}">
                <a16:creationId xmlns:a16="http://schemas.microsoft.com/office/drawing/2014/main" id="{2F9FA275-ACAE-436D-AFEF-A3FD76D5928B}"/>
              </a:ext>
            </a:extLst>
          </p:cNvPr>
          <p:cNvSpPr txBox="1">
            <a:spLocks/>
          </p:cNvSpPr>
          <p:nvPr/>
        </p:nvSpPr>
        <p:spPr>
          <a:xfrm>
            <a:off x="5940152" y="2571750"/>
            <a:ext cx="2880320" cy="9361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spcAft>
                <a:spcPts val="1200"/>
              </a:spcAft>
            </a:pPr>
            <a:r>
              <a:rPr lang="en-US" dirty="0">
                <a:solidFill>
                  <a:schemeClr val="tx1">
                    <a:lumMod val="75000"/>
                    <a:lumOff val="25000"/>
                  </a:schemeClr>
                </a:solidFill>
              </a:rPr>
              <a:t>Modern Kyiv is a vast city. Its area is 836 square kilometers. The population of Kyiv is about 3 million people.</a:t>
            </a:r>
          </a:p>
        </p:txBody>
      </p:sp>
    </p:spTree>
    <p:extLst>
      <p:ext uri="{BB962C8B-B14F-4D97-AF65-F5344CB8AC3E}">
        <p14:creationId xmlns:p14="http://schemas.microsoft.com/office/powerpoint/2010/main" val="185000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7D126C-FFC4-4F15-8836-C5B8C54B76DD}"/>
              </a:ext>
            </a:extLst>
          </p:cNvPr>
          <p:cNvSpPr>
            <a:spLocks noGrp="1"/>
          </p:cNvSpPr>
          <p:nvPr>
            <p:ph type="ctrTitle"/>
          </p:nvPr>
        </p:nvSpPr>
        <p:spPr/>
        <p:txBody>
          <a:bodyPr/>
          <a:lstStyle/>
          <a:p>
            <a:r>
              <a:rPr lang="en-US" dirty="0" err="1">
                <a:solidFill>
                  <a:schemeClr val="tx1">
                    <a:lumMod val="75000"/>
                    <a:lumOff val="25000"/>
                  </a:schemeClr>
                </a:solidFill>
              </a:rPr>
              <a:t>Khreshchatyk</a:t>
            </a:r>
            <a:r>
              <a:rPr lang="en-US" dirty="0">
                <a:solidFill>
                  <a:schemeClr val="tx1">
                    <a:lumMod val="75000"/>
                    <a:lumOff val="25000"/>
                  </a:schemeClr>
                </a:solidFill>
              </a:rPr>
              <a:t> street</a:t>
            </a:r>
            <a:endParaRPr lang="ru-UA" dirty="0">
              <a:solidFill>
                <a:schemeClr val="tx1">
                  <a:lumMod val="75000"/>
                  <a:lumOff val="25000"/>
                </a:schemeClr>
              </a:solidFill>
            </a:endParaRPr>
          </a:p>
        </p:txBody>
      </p:sp>
      <p:pic>
        <p:nvPicPr>
          <p:cNvPr id="4" name="Рисунок 3">
            <a:extLst>
              <a:ext uri="{FF2B5EF4-FFF2-40B4-BE49-F238E27FC236}">
                <a16:creationId xmlns:a16="http://schemas.microsoft.com/office/drawing/2014/main" id="{2214B7E3-DB61-4800-B2F3-74082CD9D72D}"/>
              </a:ext>
            </a:extLst>
          </p:cNvPr>
          <p:cNvPicPr>
            <a:picLocks noChangeAspect="1"/>
          </p:cNvPicPr>
          <p:nvPr/>
        </p:nvPicPr>
        <p:blipFill>
          <a:blip r:embed="rId2"/>
          <a:stretch>
            <a:fillRect/>
          </a:stretch>
        </p:blipFill>
        <p:spPr>
          <a:xfrm>
            <a:off x="3563888" y="1396461"/>
            <a:ext cx="4792524" cy="3196014"/>
          </a:xfrm>
          <a:prstGeom prst="rect">
            <a:avLst/>
          </a:prstGeom>
        </p:spPr>
      </p:pic>
      <p:sp>
        <p:nvSpPr>
          <p:cNvPr id="5" name="Google Shape;173;p20">
            <a:extLst>
              <a:ext uri="{FF2B5EF4-FFF2-40B4-BE49-F238E27FC236}">
                <a16:creationId xmlns:a16="http://schemas.microsoft.com/office/drawing/2014/main" id="{883AE9EB-DB67-40E4-8F0B-1CB5D909BDCD}"/>
              </a:ext>
            </a:extLst>
          </p:cNvPr>
          <p:cNvSpPr txBox="1">
            <a:spLocks/>
          </p:cNvSpPr>
          <p:nvPr/>
        </p:nvSpPr>
        <p:spPr>
          <a:xfrm>
            <a:off x="251520" y="1641652"/>
            <a:ext cx="2880320" cy="27056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spcAft>
                <a:spcPts val="1200"/>
              </a:spcAft>
            </a:pPr>
            <a:r>
              <a:rPr lang="en-US" dirty="0">
                <a:solidFill>
                  <a:schemeClr val="tx1">
                    <a:lumMod val="75000"/>
                    <a:lumOff val="25000"/>
                  </a:schemeClr>
                </a:solidFill>
              </a:rPr>
              <a:t>The main street of Kyiv is </a:t>
            </a:r>
            <a:r>
              <a:rPr lang="en-US" dirty="0" err="1">
                <a:solidFill>
                  <a:schemeClr val="tx1">
                    <a:lumMod val="75000"/>
                    <a:lumOff val="25000"/>
                  </a:schemeClr>
                </a:solidFill>
              </a:rPr>
              <a:t>Khreshchatyk</a:t>
            </a:r>
            <a:r>
              <a:rPr lang="en-US" dirty="0">
                <a:solidFill>
                  <a:schemeClr val="tx1">
                    <a:lumMod val="75000"/>
                    <a:lumOff val="25000"/>
                  </a:schemeClr>
                </a:solidFill>
              </a:rPr>
              <a:t>. It is approximately 150 years old.</a:t>
            </a:r>
          </a:p>
          <a:p>
            <a:pPr marL="0" indent="0" algn="l">
              <a:spcAft>
                <a:spcPts val="1200"/>
              </a:spcAft>
            </a:pPr>
            <a:r>
              <a:rPr lang="en-US" dirty="0" err="1">
                <a:solidFill>
                  <a:schemeClr val="tx1">
                    <a:lumMod val="75000"/>
                    <a:lumOff val="25000"/>
                  </a:schemeClr>
                </a:solidFill>
              </a:rPr>
              <a:t>Khreshchatyk</a:t>
            </a:r>
            <a:r>
              <a:rPr lang="en-US" dirty="0">
                <a:solidFill>
                  <a:schemeClr val="tx1">
                    <a:lumMod val="75000"/>
                    <a:lumOff val="25000"/>
                  </a:schemeClr>
                </a:solidFill>
              </a:rPr>
              <a:t> is a business card of Kyiv. </a:t>
            </a:r>
            <a:r>
              <a:rPr lang="en-US" dirty="0" err="1">
                <a:solidFill>
                  <a:schemeClr val="tx1">
                    <a:lumMod val="75000"/>
                    <a:lumOff val="25000"/>
                  </a:schemeClr>
                </a:solidFill>
              </a:rPr>
              <a:t>Khreshchatyk</a:t>
            </a:r>
            <a:r>
              <a:rPr lang="en-US" dirty="0">
                <a:solidFill>
                  <a:schemeClr val="tx1">
                    <a:lumMod val="75000"/>
                    <a:lumOff val="25000"/>
                  </a:schemeClr>
                </a:solidFill>
              </a:rPr>
              <a:t> is the most crowded street.</a:t>
            </a:r>
          </a:p>
        </p:txBody>
      </p:sp>
    </p:spTree>
    <p:extLst>
      <p:ext uri="{BB962C8B-B14F-4D97-AF65-F5344CB8AC3E}">
        <p14:creationId xmlns:p14="http://schemas.microsoft.com/office/powerpoint/2010/main" val="373453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DF03FB-C658-4EF6-960C-ADB673DA39A1}"/>
              </a:ext>
            </a:extLst>
          </p:cNvPr>
          <p:cNvSpPr>
            <a:spLocks noGrp="1"/>
          </p:cNvSpPr>
          <p:nvPr>
            <p:ph type="ctrTitle"/>
          </p:nvPr>
        </p:nvSpPr>
        <p:spPr/>
        <p:txBody>
          <a:bodyPr/>
          <a:lstStyle/>
          <a:p>
            <a:r>
              <a:rPr lang="en-US" dirty="0">
                <a:solidFill>
                  <a:schemeClr val="tx1">
                    <a:lumMod val="75000"/>
                    <a:lumOff val="25000"/>
                  </a:schemeClr>
                </a:solidFill>
              </a:rPr>
              <a:t>Independence Square</a:t>
            </a:r>
            <a:endParaRPr lang="ru-UA" dirty="0">
              <a:solidFill>
                <a:schemeClr val="tx1">
                  <a:lumMod val="75000"/>
                  <a:lumOff val="25000"/>
                </a:schemeClr>
              </a:solidFill>
            </a:endParaRPr>
          </a:p>
        </p:txBody>
      </p:sp>
      <p:pic>
        <p:nvPicPr>
          <p:cNvPr id="3" name="Picture 3" descr="C:\Users\NATALY\Desktop\киев\8769_800x600_Maidan 2.jpg">
            <a:extLst>
              <a:ext uri="{FF2B5EF4-FFF2-40B4-BE49-F238E27FC236}">
                <a16:creationId xmlns:a16="http://schemas.microsoft.com/office/drawing/2014/main" id="{912B2027-17B4-47C7-A0D4-7A5909E806B9}"/>
              </a:ext>
            </a:extLst>
          </p:cNvPr>
          <p:cNvPicPr>
            <a:picLocks noChangeAspect="1" noChangeArrowheads="1"/>
          </p:cNvPicPr>
          <p:nvPr/>
        </p:nvPicPr>
        <p:blipFill>
          <a:blip r:embed="rId2" cstate="print"/>
          <a:srcRect/>
          <a:stretch>
            <a:fillRect/>
          </a:stretch>
        </p:blipFill>
        <p:spPr bwMode="auto">
          <a:xfrm>
            <a:off x="971600" y="1563638"/>
            <a:ext cx="4220900" cy="3177712"/>
          </a:xfrm>
          <a:prstGeom prst="rect">
            <a:avLst/>
          </a:prstGeom>
          <a:noFill/>
        </p:spPr>
      </p:pic>
      <p:sp>
        <p:nvSpPr>
          <p:cNvPr id="4" name="Google Shape;173;p20">
            <a:extLst>
              <a:ext uri="{FF2B5EF4-FFF2-40B4-BE49-F238E27FC236}">
                <a16:creationId xmlns:a16="http://schemas.microsoft.com/office/drawing/2014/main" id="{6C92E587-9D63-4112-863E-22E3EFB321BB}"/>
              </a:ext>
            </a:extLst>
          </p:cNvPr>
          <p:cNvSpPr txBox="1">
            <a:spLocks/>
          </p:cNvSpPr>
          <p:nvPr/>
        </p:nvSpPr>
        <p:spPr>
          <a:xfrm>
            <a:off x="5868144" y="2355726"/>
            <a:ext cx="2880320" cy="11521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spcAft>
                <a:spcPts val="1200"/>
              </a:spcAft>
            </a:pPr>
            <a:r>
              <a:rPr lang="en-US" dirty="0">
                <a:solidFill>
                  <a:schemeClr val="tx1">
                    <a:lumMod val="75000"/>
                    <a:lumOff val="25000"/>
                  </a:schemeClr>
                </a:solidFill>
              </a:rPr>
              <a:t>The most beautiful square in Kyiv is Independence Square. It is a traditional place where festivals, concerts, and festivities take place.</a:t>
            </a:r>
          </a:p>
        </p:txBody>
      </p:sp>
    </p:spTree>
    <p:extLst>
      <p:ext uri="{BB962C8B-B14F-4D97-AF65-F5344CB8AC3E}">
        <p14:creationId xmlns:p14="http://schemas.microsoft.com/office/powerpoint/2010/main" val="390415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5362253" cy="2052600"/>
          </a:xfrm>
        </p:spPr>
        <p:txBody>
          <a:bodyPr/>
          <a:lstStyle/>
          <a:p>
            <a:r>
              <a:rPr lang="en-US" dirty="0">
                <a:solidFill>
                  <a:schemeClr val="tx1">
                    <a:lumMod val="75000"/>
                    <a:lumOff val="25000"/>
                  </a:schemeClr>
                </a:solidFill>
              </a:rPr>
              <a:t>Kyiv - the center of Culture, Science, and Education</a:t>
            </a:r>
            <a:endParaRPr lang="ru-RU" dirty="0">
              <a:solidFill>
                <a:schemeClr val="tx1">
                  <a:lumMod val="75000"/>
                  <a:lumOff val="25000"/>
                </a:schemeClr>
              </a:solidFill>
            </a:endParaRPr>
          </a:p>
        </p:txBody>
      </p:sp>
    </p:spTree>
    <p:extLst>
      <p:ext uri="{BB962C8B-B14F-4D97-AF65-F5344CB8AC3E}">
        <p14:creationId xmlns:p14="http://schemas.microsoft.com/office/powerpoint/2010/main" val="3376481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FF6EC1-6A71-4958-82C7-A171EBEC545D}"/>
              </a:ext>
            </a:extLst>
          </p:cNvPr>
          <p:cNvSpPr>
            <a:spLocks noGrp="1"/>
          </p:cNvSpPr>
          <p:nvPr>
            <p:ph type="ctrTitle"/>
          </p:nvPr>
        </p:nvSpPr>
        <p:spPr>
          <a:xfrm>
            <a:off x="4788024" y="551025"/>
            <a:ext cx="3889701" cy="706800"/>
          </a:xfrm>
        </p:spPr>
        <p:txBody>
          <a:bodyPr/>
          <a:lstStyle/>
          <a:p>
            <a:r>
              <a:rPr lang="en-US" dirty="0">
                <a:solidFill>
                  <a:schemeClr val="tx1">
                    <a:lumMod val="75000"/>
                    <a:lumOff val="25000"/>
                  </a:schemeClr>
                </a:solidFill>
              </a:rPr>
              <a:t>Kyiv - the center of Culture, Science, and Education</a:t>
            </a:r>
            <a:endParaRPr lang="ru-UA" dirty="0">
              <a:solidFill>
                <a:schemeClr val="tx1">
                  <a:lumMod val="75000"/>
                  <a:lumOff val="25000"/>
                </a:schemeClr>
              </a:solidFill>
            </a:endParaRPr>
          </a:p>
        </p:txBody>
      </p:sp>
      <p:sp>
        <p:nvSpPr>
          <p:cNvPr id="3" name="Google Shape;173;p20">
            <a:extLst>
              <a:ext uri="{FF2B5EF4-FFF2-40B4-BE49-F238E27FC236}">
                <a16:creationId xmlns:a16="http://schemas.microsoft.com/office/drawing/2014/main" id="{9D591062-D790-45F1-B2EB-7E9A04D06B3B}"/>
              </a:ext>
            </a:extLst>
          </p:cNvPr>
          <p:cNvSpPr txBox="1">
            <a:spLocks/>
          </p:cNvSpPr>
          <p:nvPr/>
        </p:nvSpPr>
        <p:spPr>
          <a:xfrm>
            <a:off x="611560" y="2067694"/>
            <a:ext cx="3168352" cy="1512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Kyiv is a center of Culture, Science, and education. There are 98 universities in the city, so we can say that Kyiv is a student city. In addition, the capital has 68 museums, 116 cinemas, and three film studios.</a:t>
            </a:r>
          </a:p>
        </p:txBody>
      </p:sp>
      <p:pic>
        <p:nvPicPr>
          <p:cNvPr id="5" name="Рисунок 4">
            <a:extLst>
              <a:ext uri="{FF2B5EF4-FFF2-40B4-BE49-F238E27FC236}">
                <a16:creationId xmlns:a16="http://schemas.microsoft.com/office/drawing/2014/main" id="{10DE69F0-D78F-426A-A30F-7D11B58FF0E3}"/>
              </a:ext>
            </a:extLst>
          </p:cNvPr>
          <p:cNvPicPr>
            <a:picLocks noChangeAspect="1"/>
          </p:cNvPicPr>
          <p:nvPr/>
        </p:nvPicPr>
        <p:blipFill>
          <a:blip r:embed="rId2"/>
          <a:stretch>
            <a:fillRect/>
          </a:stretch>
        </p:blipFill>
        <p:spPr>
          <a:xfrm>
            <a:off x="3995936" y="1563638"/>
            <a:ext cx="4301110" cy="2867407"/>
          </a:xfrm>
          <a:prstGeom prst="rect">
            <a:avLst/>
          </a:prstGeom>
        </p:spPr>
      </p:pic>
    </p:spTree>
    <p:extLst>
      <p:ext uri="{BB962C8B-B14F-4D97-AF65-F5344CB8AC3E}">
        <p14:creationId xmlns:p14="http://schemas.microsoft.com/office/powerpoint/2010/main" val="348463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3634061" cy="2052600"/>
          </a:xfrm>
        </p:spPr>
        <p:txBody>
          <a:bodyPr/>
          <a:lstStyle/>
          <a:p>
            <a:r>
              <a:rPr lang="en-US" dirty="0">
                <a:solidFill>
                  <a:schemeClr val="tx1">
                    <a:lumMod val="75000"/>
                    <a:lumOff val="25000"/>
                  </a:schemeClr>
                </a:solidFill>
              </a:rPr>
              <a:t>Kyiv - the capital of Ukraine</a:t>
            </a:r>
            <a:endParaRPr lang="ru-RU" dirty="0">
              <a:solidFill>
                <a:schemeClr val="tx1">
                  <a:lumMod val="75000"/>
                  <a:lumOff val="25000"/>
                </a:schemeClr>
              </a:solidFill>
            </a:endParaRPr>
          </a:p>
        </p:txBody>
      </p:sp>
    </p:spTree>
    <p:extLst>
      <p:ext uri="{BB962C8B-B14F-4D97-AF65-F5344CB8AC3E}">
        <p14:creationId xmlns:p14="http://schemas.microsoft.com/office/powerpoint/2010/main" val="126722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951A19-3352-42B6-8AAB-C366ABAFB0DA}"/>
              </a:ext>
            </a:extLst>
          </p:cNvPr>
          <p:cNvSpPr>
            <a:spLocks noGrp="1"/>
          </p:cNvSpPr>
          <p:nvPr>
            <p:ph type="ctrTitle"/>
          </p:nvPr>
        </p:nvSpPr>
        <p:spPr>
          <a:xfrm>
            <a:off x="632050" y="402150"/>
            <a:ext cx="5308102" cy="855600"/>
          </a:xfrm>
        </p:spPr>
        <p:txBody>
          <a:bodyPr/>
          <a:lstStyle/>
          <a:p>
            <a:r>
              <a:rPr lang="en-US" dirty="0" err="1">
                <a:solidFill>
                  <a:schemeClr val="tx1">
                    <a:lumMod val="75000"/>
                    <a:lumOff val="25000"/>
                  </a:schemeClr>
                </a:solidFill>
              </a:rPr>
              <a:t>Taras</a:t>
            </a:r>
            <a:r>
              <a:rPr lang="en-US" dirty="0">
                <a:solidFill>
                  <a:schemeClr val="tx1">
                    <a:lumMod val="75000"/>
                    <a:lumOff val="25000"/>
                  </a:schemeClr>
                </a:solidFill>
              </a:rPr>
              <a:t> Shevchenko Kyiv Opera and Ballet Theatre</a:t>
            </a:r>
            <a:endParaRPr lang="ru-UA" dirty="0">
              <a:solidFill>
                <a:schemeClr val="tx1">
                  <a:lumMod val="75000"/>
                  <a:lumOff val="25000"/>
                </a:schemeClr>
              </a:solidFill>
            </a:endParaRPr>
          </a:p>
        </p:txBody>
      </p:sp>
      <p:pic>
        <p:nvPicPr>
          <p:cNvPr id="3" name="Содержимое 4" descr="оперный.jpg">
            <a:extLst>
              <a:ext uri="{FF2B5EF4-FFF2-40B4-BE49-F238E27FC236}">
                <a16:creationId xmlns:a16="http://schemas.microsoft.com/office/drawing/2014/main" id="{547FAFB2-1914-4B1B-B82A-244384EA2C68}"/>
              </a:ext>
            </a:extLst>
          </p:cNvPr>
          <p:cNvPicPr>
            <a:picLocks noChangeAspect="1"/>
          </p:cNvPicPr>
          <p:nvPr/>
        </p:nvPicPr>
        <p:blipFill>
          <a:blip r:embed="rId2" cstate="print"/>
          <a:stretch>
            <a:fillRect/>
          </a:stretch>
        </p:blipFill>
        <p:spPr>
          <a:xfrm>
            <a:off x="918092" y="1419622"/>
            <a:ext cx="4445996" cy="2961846"/>
          </a:xfrm>
          <a:prstGeom prst="rect">
            <a:avLst/>
          </a:prstGeom>
          <a:noFill/>
          <a:ln>
            <a:noFill/>
          </a:ln>
        </p:spPr>
      </p:pic>
      <p:pic>
        <p:nvPicPr>
          <p:cNvPr id="4" name="Рисунок 3" descr="оперный внутри.jpg">
            <a:extLst>
              <a:ext uri="{FF2B5EF4-FFF2-40B4-BE49-F238E27FC236}">
                <a16:creationId xmlns:a16="http://schemas.microsoft.com/office/drawing/2014/main" id="{9F182C99-87DB-4532-A5B7-3BC5A8891BAB}"/>
              </a:ext>
            </a:extLst>
          </p:cNvPr>
          <p:cNvPicPr>
            <a:picLocks noChangeAspect="1"/>
          </p:cNvPicPr>
          <p:nvPr/>
        </p:nvPicPr>
        <p:blipFill>
          <a:blip r:embed="rId3" cstate="print"/>
          <a:stretch>
            <a:fillRect/>
          </a:stretch>
        </p:blipFill>
        <p:spPr>
          <a:xfrm>
            <a:off x="4860032" y="2067694"/>
            <a:ext cx="4014493" cy="3010870"/>
          </a:xfrm>
          <a:prstGeom prst="rect">
            <a:avLst/>
          </a:prstGeom>
        </p:spPr>
      </p:pic>
      <p:sp>
        <p:nvSpPr>
          <p:cNvPr id="5" name="Google Shape;173;p20">
            <a:extLst>
              <a:ext uri="{FF2B5EF4-FFF2-40B4-BE49-F238E27FC236}">
                <a16:creationId xmlns:a16="http://schemas.microsoft.com/office/drawing/2014/main" id="{49C39B51-E5A7-4717-AE7B-128AC5E0D6E5}"/>
              </a:ext>
            </a:extLst>
          </p:cNvPr>
          <p:cNvSpPr txBox="1">
            <a:spLocks/>
          </p:cNvSpPr>
          <p:nvPr/>
        </p:nvSpPr>
        <p:spPr>
          <a:xfrm>
            <a:off x="5940152" y="1131590"/>
            <a:ext cx="3237348" cy="10441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a:t>
            </a:r>
            <a:r>
              <a:rPr lang="en-US" dirty="0" err="1">
                <a:solidFill>
                  <a:schemeClr val="tx1">
                    <a:lumMod val="75000"/>
                    <a:lumOff val="25000"/>
                  </a:schemeClr>
                </a:solidFill>
              </a:rPr>
              <a:t>Taras</a:t>
            </a:r>
            <a:r>
              <a:rPr lang="en-US" dirty="0">
                <a:solidFill>
                  <a:schemeClr val="tx1">
                    <a:lumMod val="75000"/>
                    <a:lumOff val="25000"/>
                  </a:schemeClr>
                </a:solidFill>
              </a:rPr>
              <a:t> Shevchenko Kyiv Opera and Ballet Theater is known all over the world.</a:t>
            </a:r>
          </a:p>
          <a:p>
            <a:pPr marL="0" indent="0" algn="l"/>
            <a:r>
              <a:rPr lang="en-US" dirty="0">
                <a:solidFill>
                  <a:schemeClr val="tx1">
                    <a:lumMod val="75000"/>
                    <a:lumOff val="25000"/>
                  </a:schemeClr>
                </a:solidFill>
              </a:rPr>
              <a:t>In general, there are 33 theaters in Kyiv.</a:t>
            </a:r>
          </a:p>
        </p:txBody>
      </p:sp>
    </p:spTree>
    <p:extLst>
      <p:ext uri="{BB962C8B-B14F-4D97-AF65-F5344CB8AC3E}">
        <p14:creationId xmlns:p14="http://schemas.microsoft.com/office/powerpoint/2010/main" val="3618722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372236-6246-4BEA-99F4-50C1D4E86948}"/>
              </a:ext>
            </a:extLst>
          </p:cNvPr>
          <p:cNvSpPr>
            <a:spLocks noGrp="1"/>
          </p:cNvSpPr>
          <p:nvPr>
            <p:ph type="ctrTitle"/>
          </p:nvPr>
        </p:nvSpPr>
        <p:spPr/>
        <p:txBody>
          <a:bodyPr/>
          <a:lstStyle/>
          <a:p>
            <a:r>
              <a:rPr lang="en-US" dirty="0">
                <a:solidFill>
                  <a:schemeClr val="tx1">
                    <a:lumMod val="75000"/>
                    <a:lumOff val="25000"/>
                  </a:schemeClr>
                </a:solidFill>
              </a:rPr>
              <a:t>Kyiv - city of parks</a:t>
            </a:r>
            <a:endParaRPr lang="ru-UA" dirty="0">
              <a:solidFill>
                <a:schemeClr val="tx1">
                  <a:lumMod val="75000"/>
                  <a:lumOff val="25000"/>
                </a:schemeClr>
              </a:solidFill>
            </a:endParaRPr>
          </a:p>
        </p:txBody>
      </p:sp>
      <p:pic>
        <p:nvPicPr>
          <p:cNvPr id="3" name="Picture 2">
            <a:extLst>
              <a:ext uri="{FF2B5EF4-FFF2-40B4-BE49-F238E27FC236}">
                <a16:creationId xmlns:a16="http://schemas.microsoft.com/office/drawing/2014/main" id="{BDF8B969-5340-4B99-8CBF-76681E98E0EB}"/>
              </a:ext>
            </a:extLst>
          </p:cNvPr>
          <p:cNvPicPr>
            <a:picLocks noChangeAspect="1" noChangeArrowheads="1"/>
          </p:cNvPicPr>
          <p:nvPr/>
        </p:nvPicPr>
        <p:blipFill>
          <a:blip r:embed="rId2" cstate="print"/>
          <a:srcRect/>
          <a:stretch>
            <a:fillRect/>
          </a:stretch>
        </p:blipFill>
        <p:spPr bwMode="auto">
          <a:xfrm>
            <a:off x="436006" y="1432099"/>
            <a:ext cx="2599128" cy="1731019"/>
          </a:xfrm>
          <a:prstGeom prst="rect">
            <a:avLst/>
          </a:prstGeom>
          <a:noFill/>
          <a:ln w="9525">
            <a:noFill/>
            <a:miter lim="800000"/>
            <a:headEnd/>
            <a:tailEnd/>
          </a:ln>
          <a:effectLst/>
        </p:spPr>
      </p:pic>
      <p:pic>
        <p:nvPicPr>
          <p:cNvPr id="4" name="Picture 5" descr="C:\Users\NATALY\Desktop\киев\DSC_0121.jpg">
            <a:extLst>
              <a:ext uri="{FF2B5EF4-FFF2-40B4-BE49-F238E27FC236}">
                <a16:creationId xmlns:a16="http://schemas.microsoft.com/office/drawing/2014/main" id="{72F4AA21-82F0-429C-AAD1-273CBDD47A75}"/>
              </a:ext>
            </a:extLst>
          </p:cNvPr>
          <p:cNvPicPr>
            <a:picLocks noChangeAspect="1" noChangeArrowheads="1"/>
          </p:cNvPicPr>
          <p:nvPr/>
        </p:nvPicPr>
        <p:blipFill>
          <a:blip r:embed="rId3" cstate="print"/>
          <a:srcRect/>
          <a:stretch>
            <a:fillRect/>
          </a:stretch>
        </p:blipFill>
        <p:spPr bwMode="auto">
          <a:xfrm rot="20942322">
            <a:off x="751547" y="3097160"/>
            <a:ext cx="2642725" cy="1677836"/>
          </a:xfrm>
          <a:prstGeom prst="rect">
            <a:avLst/>
          </a:prstGeom>
          <a:noFill/>
        </p:spPr>
      </p:pic>
      <p:pic>
        <p:nvPicPr>
          <p:cNvPr id="5" name="Picture 7" descr="C:\Users\NATALY\Desktop\киев\park-Feofaniya-Kiev-Ukraina.jpg">
            <a:extLst>
              <a:ext uri="{FF2B5EF4-FFF2-40B4-BE49-F238E27FC236}">
                <a16:creationId xmlns:a16="http://schemas.microsoft.com/office/drawing/2014/main" id="{B2056B5F-4531-4798-AF7F-929677369919}"/>
              </a:ext>
            </a:extLst>
          </p:cNvPr>
          <p:cNvPicPr>
            <a:picLocks noChangeAspect="1" noChangeArrowheads="1"/>
          </p:cNvPicPr>
          <p:nvPr/>
        </p:nvPicPr>
        <p:blipFill>
          <a:blip r:embed="rId4" cstate="print"/>
          <a:srcRect/>
          <a:stretch>
            <a:fillRect/>
          </a:stretch>
        </p:blipFill>
        <p:spPr bwMode="auto">
          <a:xfrm>
            <a:off x="2560353" y="2377143"/>
            <a:ext cx="2546085" cy="1909564"/>
          </a:xfrm>
          <a:prstGeom prst="rect">
            <a:avLst/>
          </a:prstGeom>
          <a:noFill/>
        </p:spPr>
      </p:pic>
      <p:pic>
        <p:nvPicPr>
          <p:cNvPr id="6" name="Picture 8" descr="C:\Users\NATALY\Desktop\киев\lanscape4.jpg">
            <a:extLst>
              <a:ext uri="{FF2B5EF4-FFF2-40B4-BE49-F238E27FC236}">
                <a16:creationId xmlns:a16="http://schemas.microsoft.com/office/drawing/2014/main" id="{E0BB5AF4-3005-450A-88F4-1B0AF6D5A913}"/>
              </a:ext>
            </a:extLst>
          </p:cNvPr>
          <p:cNvPicPr>
            <a:picLocks noChangeAspect="1" noChangeArrowheads="1"/>
          </p:cNvPicPr>
          <p:nvPr/>
        </p:nvPicPr>
        <p:blipFill>
          <a:blip r:embed="rId5" cstate="print"/>
          <a:srcRect/>
          <a:stretch>
            <a:fillRect/>
          </a:stretch>
        </p:blipFill>
        <p:spPr bwMode="auto">
          <a:xfrm rot="602616">
            <a:off x="4921072" y="3165496"/>
            <a:ext cx="2550068" cy="1697390"/>
          </a:xfrm>
          <a:prstGeom prst="rect">
            <a:avLst/>
          </a:prstGeom>
          <a:noFill/>
        </p:spPr>
      </p:pic>
      <p:pic>
        <p:nvPicPr>
          <p:cNvPr id="7" name="Picture 3">
            <a:extLst>
              <a:ext uri="{FF2B5EF4-FFF2-40B4-BE49-F238E27FC236}">
                <a16:creationId xmlns:a16="http://schemas.microsoft.com/office/drawing/2014/main" id="{79720E2D-3219-4ED1-8578-8E45461CA0C5}"/>
              </a:ext>
            </a:extLst>
          </p:cNvPr>
          <p:cNvPicPr>
            <a:picLocks noChangeAspect="1" noChangeArrowheads="1"/>
          </p:cNvPicPr>
          <p:nvPr/>
        </p:nvPicPr>
        <p:blipFill>
          <a:blip r:embed="rId6" cstate="print"/>
          <a:srcRect/>
          <a:stretch>
            <a:fillRect/>
          </a:stretch>
        </p:blipFill>
        <p:spPr bwMode="auto">
          <a:xfrm>
            <a:off x="4923845" y="1432099"/>
            <a:ext cx="2461044" cy="1845783"/>
          </a:xfrm>
          <a:prstGeom prst="rect">
            <a:avLst/>
          </a:prstGeom>
          <a:noFill/>
          <a:ln w="9525">
            <a:noFill/>
            <a:miter lim="800000"/>
            <a:headEnd/>
            <a:tailEnd/>
          </a:ln>
          <a:effectLst/>
        </p:spPr>
      </p:pic>
      <p:sp>
        <p:nvSpPr>
          <p:cNvPr id="8" name="Google Shape;173;p20">
            <a:extLst>
              <a:ext uri="{FF2B5EF4-FFF2-40B4-BE49-F238E27FC236}">
                <a16:creationId xmlns:a16="http://schemas.microsoft.com/office/drawing/2014/main" id="{ED526F0F-6838-4DB6-AEB6-8504D9143DAA}"/>
              </a:ext>
            </a:extLst>
          </p:cNvPr>
          <p:cNvSpPr txBox="1">
            <a:spLocks/>
          </p:cNvSpPr>
          <p:nvPr/>
        </p:nvSpPr>
        <p:spPr>
          <a:xfrm>
            <a:off x="112487" y="925822"/>
            <a:ext cx="1970621" cy="5587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There are 60 parks in Kyiv.</a:t>
            </a:r>
          </a:p>
        </p:txBody>
      </p:sp>
    </p:spTree>
    <p:extLst>
      <p:ext uri="{BB962C8B-B14F-4D97-AF65-F5344CB8AC3E}">
        <p14:creationId xmlns:p14="http://schemas.microsoft.com/office/powerpoint/2010/main" val="1599119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A6057-0AE3-4EB5-9E1D-25DA80998C94}"/>
              </a:ext>
            </a:extLst>
          </p:cNvPr>
          <p:cNvSpPr>
            <a:spLocks noGrp="1"/>
          </p:cNvSpPr>
          <p:nvPr>
            <p:ph type="ctrTitle"/>
          </p:nvPr>
        </p:nvSpPr>
        <p:spPr/>
        <p:txBody>
          <a:bodyPr/>
          <a:lstStyle/>
          <a:p>
            <a:r>
              <a:rPr lang="en-US" dirty="0">
                <a:solidFill>
                  <a:schemeClr val="tx1">
                    <a:lumMod val="75000"/>
                    <a:lumOff val="25000"/>
                  </a:schemeClr>
                </a:solidFill>
              </a:rPr>
              <a:t>Kyiv Metro</a:t>
            </a:r>
            <a:endParaRPr lang="ru-UA" dirty="0">
              <a:solidFill>
                <a:schemeClr val="tx1">
                  <a:lumMod val="75000"/>
                  <a:lumOff val="25000"/>
                </a:schemeClr>
              </a:solidFill>
            </a:endParaRPr>
          </a:p>
        </p:txBody>
      </p:sp>
      <p:pic>
        <p:nvPicPr>
          <p:cNvPr id="4" name="Picture 5" descr="C:\Users\NATALY\Desktop\киев\811941.jpg">
            <a:extLst>
              <a:ext uri="{FF2B5EF4-FFF2-40B4-BE49-F238E27FC236}">
                <a16:creationId xmlns:a16="http://schemas.microsoft.com/office/drawing/2014/main" id="{471FDD57-68EA-4E2A-B28B-C1A1A0C25AF8}"/>
              </a:ext>
            </a:extLst>
          </p:cNvPr>
          <p:cNvPicPr>
            <a:picLocks noChangeAspect="1" noChangeArrowheads="1"/>
          </p:cNvPicPr>
          <p:nvPr/>
        </p:nvPicPr>
        <p:blipFill>
          <a:blip r:embed="rId2" cstate="print"/>
          <a:srcRect/>
          <a:stretch>
            <a:fillRect/>
          </a:stretch>
        </p:blipFill>
        <p:spPr bwMode="auto">
          <a:xfrm>
            <a:off x="995203" y="1779662"/>
            <a:ext cx="4213132" cy="2626746"/>
          </a:xfrm>
          <a:prstGeom prst="rect">
            <a:avLst/>
          </a:prstGeom>
          <a:noFill/>
        </p:spPr>
      </p:pic>
      <p:pic>
        <p:nvPicPr>
          <p:cNvPr id="6" name="Picture 9" descr="C:\Users\NATALY\Desktop\киев\22861-0.jpg">
            <a:extLst>
              <a:ext uri="{FF2B5EF4-FFF2-40B4-BE49-F238E27FC236}">
                <a16:creationId xmlns:a16="http://schemas.microsoft.com/office/drawing/2014/main" id="{C74291F0-2F54-4897-B4CC-A54626039C56}"/>
              </a:ext>
            </a:extLst>
          </p:cNvPr>
          <p:cNvPicPr>
            <a:picLocks noChangeAspect="1" noChangeArrowheads="1"/>
          </p:cNvPicPr>
          <p:nvPr/>
        </p:nvPicPr>
        <p:blipFill>
          <a:blip r:embed="rId3" cstate="print"/>
          <a:srcRect/>
          <a:stretch>
            <a:fillRect/>
          </a:stretch>
        </p:blipFill>
        <p:spPr bwMode="auto">
          <a:xfrm>
            <a:off x="5652120" y="267494"/>
            <a:ext cx="2988996" cy="2192534"/>
          </a:xfrm>
          <a:prstGeom prst="rect">
            <a:avLst/>
          </a:prstGeom>
          <a:noFill/>
        </p:spPr>
      </p:pic>
      <p:sp>
        <p:nvSpPr>
          <p:cNvPr id="7" name="Google Shape;173;p20">
            <a:extLst>
              <a:ext uri="{FF2B5EF4-FFF2-40B4-BE49-F238E27FC236}">
                <a16:creationId xmlns:a16="http://schemas.microsoft.com/office/drawing/2014/main" id="{9158EF13-E41A-406E-BAEF-B628586E6F99}"/>
              </a:ext>
            </a:extLst>
          </p:cNvPr>
          <p:cNvSpPr txBox="1">
            <a:spLocks/>
          </p:cNvSpPr>
          <p:nvPr/>
        </p:nvSpPr>
        <p:spPr>
          <a:xfrm>
            <a:off x="5676776" y="2908544"/>
            <a:ext cx="3168352" cy="17514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spcAft>
                <a:spcPts val="1200"/>
              </a:spcAft>
            </a:pPr>
            <a:r>
              <a:rPr lang="en-US" dirty="0">
                <a:solidFill>
                  <a:schemeClr val="tx1">
                    <a:lumMod val="75000"/>
                    <a:lumOff val="25000"/>
                  </a:schemeClr>
                </a:solidFill>
              </a:rPr>
              <a:t>The Kyiv Metro is the most convenient and cheapest form of transport. The Metro opened on November 6, 1960. Currently, there are 52 stations in the Metro. Their length is 69,648 kilometers.</a:t>
            </a:r>
          </a:p>
          <a:p>
            <a:pPr marL="0" indent="0" algn="l"/>
            <a:r>
              <a:rPr lang="en-US" dirty="0">
                <a:solidFill>
                  <a:schemeClr val="tx1">
                    <a:lumMod val="75000"/>
                    <a:lumOff val="25000"/>
                  </a:schemeClr>
                </a:solidFill>
              </a:rPr>
              <a:t>The Metro transports 1 million 330 thousand passengers and 485 million 690 thousand in one day in a year.</a:t>
            </a:r>
          </a:p>
        </p:txBody>
      </p:sp>
    </p:spTree>
    <p:extLst>
      <p:ext uri="{BB962C8B-B14F-4D97-AF65-F5344CB8AC3E}">
        <p14:creationId xmlns:p14="http://schemas.microsoft.com/office/powerpoint/2010/main" val="86843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A6057-0AE3-4EB5-9E1D-25DA80998C94}"/>
              </a:ext>
            </a:extLst>
          </p:cNvPr>
          <p:cNvSpPr>
            <a:spLocks noGrp="1"/>
          </p:cNvSpPr>
          <p:nvPr>
            <p:ph type="ctrTitle"/>
          </p:nvPr>
        </p:nvSpPr>
        <p:spPr/>
        <p:txBody>
          <a:bodyPr/>
          <a:lstStyle/>
          <a:p>
            <a:r>
              <a:rPr lang="en-US" dirty="0">
                <a:solidFill>
                  <a:schemeClr val="tx1">
                    <a:lumMod val="75000"/>
                    <a:lumOff val="25000"/>
                  </a:schemeClr>
                </a:solidFill>
              </a:rPr>
              <a:t>Kyiv Metro</a:t>
            </a:r>
            <a:endParaRPr lang="ru-UA" dirty="0">
              <a:solidFill>
                <a:schemeClr val="tx1">
                  <a:lumMod val="75000"/>
                  <a:lumOff val="25000"/>
                </a:schemeClr>
              </a:solidFill>
            </a:endParaRPr>
          </a:p>
        </p:txBody>
      </p:sp>
      <p:pic>
        <p:nvPicPr>
          <p:cNvPr id="3" name="Picture 2">
            <a:extLst>
              <a:ext uri="{FF2B5EF4-FFF2-40B4-BE49-F238E27FC236}">
                <a16:creationId xmlns:a16="http://schemas.microsoft.com/office/drawing/2014/main" id="{8B6081A1-1F21-40AB-BDFA-53E30EE9B0C4}"/>
              </a:ext>
            </a:extLst>
          </p:cNvPr>
          <p:cNvPicPr>
            <a:picLocks noChangeAspect="1" noChangeArrowheads="1"/>
          </p:cNvPicPr>
          <p:nvPr/>
        </p:nvPicPr>
        <p:blipFill>
          <a:blip r:embed="rId2" cstate="print"/>
          <a:srcRect/>
          <a:stretch>
            <a:fillRect/>
          </a:stretch>
        </p:blipFill>
        <p:spPr bwMode="auto">
          <a:xfrm>
            <a:off x="5156666" y="237925"/>
            <a:ext cx="3781654" cy="2333825"/>
          </a:xfrm>
          <a:prstGeom prst="rect">
            <a:avLst/>
          </a:prstGeom>
          <a:noFill/>
          <a:ln w="9525">
            <a:noFill/>
            <a:miter lim="800000"/>
            <a:headEnd/>
            <a:tailEnd/>
          </a:ln>
          <a:effectLst/>
        </p:spPr>
      </p:pic>
      <p:pic>
        <p:nvPicPr>
          <p:cNvPr id="5" name="Picture 8" descr="C:\Users\NATALY\Desktop\киев\1149272_1385537621693649_711424039_o.jpg">
            <a:extLst>
              <a:ext uri="{FF2B5EF4-FFF2-40B4-BE49-F238E27FC236}">
                <a16:creationId xmlns:a16="http://schemas.microsoft.com/office/drawing/2014/main" id="{CBC78E6B-C96C-48F1-BE85-594F1DC93FBE}"/>
              </a:ext>
            </a:extLst>
          </p:cNvPr>
          <p:cNvPicPr>
            <a:picLocks noChangeAspect="1" noChangeArrowheads="1"/>
          </p:cNvPicPr>
          <p:nvPr/>
        </p:nvPicPr>
        <p:blipFill>
          <a:blip r:embed="rId3" cstate="print"/>
          <a:srcRect/>
          <a:stretch>
            <a:fillRect/>
          </a:stretch>
        </p:blipFill>
        <p:spPr bwMode="auto">
          <a:xfrm>
            <a:off x="2195736" y="2812282"/>
            <a:ext cx="5596883" cy="2071702"/>
          </a:xfrm>
          <a:prstGeom prst="rect">
            <a:avLst/>
          </a:prstGeom>
          <a:noFill/>
        </p:spPr>
      </p:pic>
      <p:sp>
        <p:nvSpPr>
          <p:cNvPr id="7" name="Google Shape;173;p20">
            <a:extLst>
              <a:ext uri="{FF2B5EF4-FFF2-40B4-BE49-F238E27FC236}">
                <a16:creationId xmlns:a16="http://schemas.microsoft.com/office/drawing/2014/main" id="{A553B425-CEE6-472D-ACEE-4B085D39C51F}"/>
              </a:ext>
            </a:extLst>
          </p:cNvPr>
          <p:cNvSpPr txBox="1">
            <a:spLocks/>
          </p:cNvSpPr>
          <p:nvPr/>
        </p:nvSpPr>
        <p:spPr>
          <a:xfrm>
            <a:off x="899592" y="1519873"/>
            <a:ext cx="3672408" cy="10518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Kyiv Metro has a gorgeous design. In 2012, the Golden Gate station was included in the 22 most beautiful metro stations in Europe (according to the British newspaper Daily Telegraph).</a:t>
            </a:r>
          </a:p>
        </p:txBody>
      </p:sp>
    </p:spTree>
    <p:extLst>
      <p:ext uri="{BB962C8B-B14F-4D97-AF65-F5344CB8AC3E}">
        <p14:creationId xmlns:p14="http://schemas.microsoft.com/office/powerpoint/2010/main" val="648687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85"/>
        <p:cNvGrpSpPr/>
        <p:nvPr/>
      </p:nvGrpSpPr>
      <p:grpSpPr>
        <a:xfrm>
          <a:off x="0" y="0"/>
          <a:ext cx="0" cy="0"/>
          <a:chOff x="0" y="0"/>
          <a:chExt cx="0" cy="0"/>
        </a:xfrm>
      </p:grpSpPr>
      <p:grpSp>
        <p:nvGrpSpPr>
          <p:cNvPr id="7" name="Группа 6">
            <a:extLst>
              <a:ext uri="{FF2B5EF4-FFF2-40B4-BE49-F238E27FC236}">
                <a16:creationId xmlns:a16="http://schemas.microsoft.com/office/drawing/2014/main" id="{CCCBB5FE-C953-4B50-9F7B-241846F236CF}"/>
              </a:ext>
            </a:extLst>
          </p:cNvPr>
          <p:cNvGrpSpPr/>
          <p:nvPr/>
        </p:nvGrpSpPr>
        <p:grpSpPr>
          <a:xfrm>
            <a:off x="611560" y="1419622"/>
            <a:ext cx="3542680" cy="3294650"/>
            <a:chOff x="9828584" y="4077483"/>
            <a:chExt cx="3542680" cy="3294650"/>
          </a:xfrm>
        </p:grpSpPr>
        <p:sp>
          <p:nvSpPr>
            <p:cNvPr id="15" name="Google Shape;574;p49">
              <a:extLst>
                <a:ext uri="{FF2B5EF4-FFF2-40B4-BE49-F238E27FC236}">
                  <a16:creationId xmlns:a16="http://schemas.microsoft.com/office/drawing/2014/main" id="{1A0FED52-D6BE-46DF-83F8-939A6EF9CC80}"/>
                </a:ext>
              </a:extLst>
            </p:cNvPr>
            <p:cNvSpPr txBox="1">
              <a:spLocks/>
            </p:cNvSpPr>
            <p:nvPr/>
          </p:nvSpPr>
          <p:spPr>
            <a:xfrm>
              <a:off x="9828584" y="4444447"/>
              <a:ext cx="3542680" cy="2927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Does anyone have any questions?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Follow Us on Social Media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endParaRP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dec.ipig@opu.ua</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opu.ua</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fspirki.opu.ua</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facebook.com/IPIG.ONPU</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Project manager: lebedmy@gmail.com</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endParaRP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The presentation was prepared by:</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1" i="0" u="none" strike="noStrike" kern="0" cap="none" spc="0" normalizeH="0" baseline="0" noProof="0" dirty="0" err="1">
                  <a:ln>
                    <a:noFill/>
                  </a:ln>
                  <a:solidFill>
                    <a:srgbClr val="000000">
                      <a:lumMod val="75000"/>
                      <a:lumOff val="25000"/>
                    </a:srgbClr>
                  </a:solidFill>
                  <a:effectLst/>
                  <a:uLnTx/>
                  <a:uFillTx/>
                  <a:latin typeface="Zilla Slab Light" pitchFamily="2" charset="0"/>
                  <a:ea typeface="Zilla Slab Light" pitchFamily="2" charset="0"/>
                  <a:sym typeface="Zilla Slab Light"/>
                </a:rPr>
                <a:t>Saveliev</a:t>
              </a:r>
              <a:r>
                <a:rPr kumimoji="0" lang="en-US" sz="1200" b="1"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 A. A.</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 Dean of the </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cs typeface="Catamaran Thin" panose="020B0604020202020204" charset="0"/>
                  <a:sym typeface="Zilla Slab Light"/>
                </a:rPr>
                <a:t>Educational Institute of Foreign Citizens Training</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1"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Kunitsyn M. V.</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 Deputy Dean of the </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cs typeface="Catamaran Thin" panose="020B0604020202020204" charset="0"/>
                  <a:sym typeface="Zilla Slab Light"/>
                </a:rPr>
                <a:t>Educational Institute of Foreign Citizens Training</a:t>
              </a: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endParaRPr>
            </a:p>
          </p:txBody>
        </p:sp>
        <p:sp>
          <p:nvSpPr>
            <p:cNvPr id="16" name="Google Shape;575;p49">
              <a:extLst>
                <a:ext uri="{FF2B5EF4-FFF2-40B4-BE49-F238E27FC236}">
                  <a16:creationId xmlns:a16="http://schemas.microsoft.com/office/drawing/2014/main" id="{083043D8-8C80-42EA-993B-F86427AA7AB0}"/>
                </a:ext>
              </a:extLst>
            </p:cNvPr>
            <p:cNvSpPr txBox="1">
              <a:spLocks/>
            </p:cNvSpPr>
            <p:nvPr/>
          </p:nvSpPr>
          <p:spPr>
            <a:xfrm>
              <a:off x="9828584" y="4077483"/>
              <a:ext cx="2607300" cy="46773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6666"/>
                </a:buClr>
                <a:buSzPts val="3600"/>
                <a:buFont typeface="Barlow Semi Condensed Medium"/>
                <a:buNone/>
                <a:defRPr sz="3600" b="0" i="0" u="none" strike="noStrike" cap="none">
                  <a:solidFill>
                    <a:srgbClr val="666666"/>
                  </a:solidFill>
                  <a:latin typeface="Barlow Semi Condensed Medium"/>
                  <a:ea typeface="Barlow Semi Condensed Medium"/>
                  <a:cs typeface="Barlow Semi Condensed Medium"/>
                  <a:sym typeface="Barlow Semi Condensed Medium"/>
                </a:defRPr>
              </a:lvl1pPr>
              <a:lvl2pPr marR="0" lvl="1"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2pPr>
              <a:lvl3pPr marR="0" lvl="2"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3pPr>
              <a:lvl4pPr marR="0" lvl="3"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4pPr>
              <a:lvl5pPr marR="0" lvl="4"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5pPr>
              <a:lvl6pPr marR="0" lvl="5"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6pPr>
              <a:lvl7pPr marR="0" lvl="6"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7pPr>
              <a:lvl8pPr marR="0" lvl="7"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8pPr>
              <a:lvl9pPr marR="0" lvl="8"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9pPr>
            </a:lstStyle>
            <a:p>
              <a:pPr marL="0" marR="0" lvl="0" indent="0" algn="l" defTabSz="914400" rtl="0" eaLnBrk="1" fontAlgn="auto" latinLnBrk="0" hangingPunct="1">
                <a:lnSpc>
                  <a:spcPct val="100000"/>
                </a:lnSpc>
                <a:spcBef>
                  <a:spcPts val="0"/>
                </a:spcBef>
                <a:spcAft>
                  <a:spcPts val="0"/>
                </a:spcAft>
                <a:buClr>
                  <a:srgbClr val="666666"/>
                </a:buClr>
                <a:buSzPts val="3600"/>
                <a:buFont typeface="Barlow Semi Condensed Medium"/>
                <a:buNone/>
                <a:tabLst/>
                <a:defRPr/>
              </a:pPr>
              <a:r>
                <a:rPr kumimoji="0" lang="en-US" sz="3000" b="0" i="0" u="none" strike="noStrike" kern="0" cap="none" spc="0" normalizeH="0" baseline="0" noProof="0" dirty="0">
                  <a:ln>
                    <a:noFill/>
                  </a:ln>
                  <a:solidFill>
                    <a:srgbClr val="000000">
                      <a:lumMod val="75000"/>
                      <a:lumOff val="25000"/>
                    </a:srgbClr>
                  </a:solidFill>
                  <a:effectLst/>
                  <a:uLnTx/>
                  <a:uFillTx/>
                  <a:latin typeface="Barlow Semi Condensed Medium"/>
                  <a:sym typeface="Barlow Semi Condensed Medium"/>
                </a:rPr>
                <a:t>THANKS</a:t>
              </a:r>
            </a:p>
          </p:txBody>
        </p:sp>
      </p:grpSp>
      <p:grpSp>
        <p:nvGrpSpPr>
          <p:cNvPr id="20" name="Группа 19">
            <a:extLst>
              <a:ext uri="{FF2B5EF4-FFF2-40B4-BE49-F238E27FC236}">
                <a16:creationId xmlns:a16="http://schemas.microsoft.com/office/drawing/2014/main" id="{69B6327B-BD6E-489F-AA80-FE7098FD607B}"/>
              </a:ext>
            </a:extLst>
          </p:cNvPr>
          <p:cNvGrpSpPr/>
          <p:nvPr/>
        </p:nvGrpSpPr>
        <p:grpSpPr>
          <a:xfrm>
            <a:off x="755576" y="4728336"/>
            <a:ext cx="1250201" cy="295690"/>
            <a:chOff x="1730542" y="120115"/>
            <a:chExt cx="2869598" cy="678700"/>
          </a:xfrm>
        </p:grpSpPr>
        <p:pic>
          <p:nvPicPr>
            <p:cNvPr id="21" name="Рисунок 20">
              <a:extLst>
                <a:ext uri="{FF2B5EF4-FFF2-40B4-BE49-F238E27FC236}">
                  <a16:creationId xmlns:a16="http://schemas.microsoft.com/office/drawing/2014/main" id="{7320FC81-241A-4982-8F51-6D956DDC1B55}"/>
                </a:ext>
              </a:extLst>
            </p:cNvPr>
            <p:cNvPicPr>
              <a:picLocks noChangeAspect="1"/>
            </p:cNvPicPr>
            <p:nvPr/>
          </p:nvPicPr>
          <p:blipFill>
            <a:blip r:embed="rId4"/>
            <a:stretch>
              <a:fillRect/>
            </a:stretch>
          </p:blipFill>
          <p:spPr>
            <a:xfrm>
              <a:off x="2521618" y="126409"/>
              <a:ext cx="666112" cy="666112"/>
            </a:xfrm>
            <a:prstGeom prst="rect">
              <a:avLst/>
            </a:prstGeom>
          </p:spPr>
        </p:pic>
        <p:pic>
          <p:nvPicPr>
            <p:cNvPr id="22" name="Рисунок 21">
              <a:extLst>
                <a:ext uri="{FF2B5EF4-FFF2-40B4-BE49-F238E27FC236}">
                  <a16:creationId xmlns:a16="http://schemas.microsoft.com/office/drawing/2014/main" id="{AFB397E0-C5BA-4F4E-A7E8-036D05373A99}"/>
                </a:ext>
              </a:extLst>
            </p:cNvPr>
            <p:cNvPicPr>
              <a:picLocks noChangeAspect="1"/>
            </p:cNvPicPr>
            <p:nvPr/>
          </p:nvPicPr>
          <p:blipFill>
            <a:blip r:embed="rId5"/>
            <a:stretch>
              <a:fillRect/>
            </a:stretch>
          </p:blipFill>
          <p:spPr>
            <a:xfrm>
              <a:off x="3312694" y="120115"/>
              <a:ext cx="565209" cy="678700"/>
            </a:xfrm>
            <a:prstGeom prst="rect">
              <a:avLst/>
            </a:prstGeom>
          </p:spPr>
        </p:pic>
        <p:pic>
          <p:nvPicPr>
            <p:cNvPr id="23" name="Рисунок 22">
              <a:extLst>
                <a:ext uri="{FF2B5EF4-FFF2-40B4-BE49-F238E27FC236}">
                  <a16:creationId xmlns:a16="http://schemas.microsoft.com/office/drawing/2014/main" id="{ECE7F715-374B-4A2C-A816-9FD0859C2652}"/>
                </a:ext>
              </a:extLst>
            </p:cNvPr>
            <p:cNvPicPr>
              <a:picLocks noChangeAspect="1"/>
            </p:cNvPicPr>
            <p:nvPr/>
          </p:nvPicPr>
          <p:blipFill>
            <a:blip r:embed="rId6"/>
            <a:stretch>
              <a:fillRect/>
            </a:stretch>
          </p:blipFill>
          <p:spPr>
            <a:xfrm>
              <a:off x="4002867" y="126409"/>
              <a:ext cx="597273" cy="666112"/>
            </a:xfrm>
            <a:prstGeom prst="rect">
              <a:avLst/>
            </a:prstGeom>
          </p:spPr>
        </p:pic>
        <p:pic>
          <p:nvPicPr>
            <p:cNvPr id="24" name="Рисунок 23">
              <a:extLst>
                <a:ext uri="{FF2B5EF4-FFF2-40B4-BE49-F238E27FC236}">
                  <a16:creationId xmlns:a16="http://schemas.microsoft.com/office/drawing/2014/main" id="{1562D5DB-E587-411D-B393-266D70BAE208}"/>
                </a:ext>
              </a:extLst>
            </p:cNvPr>
            <p:cNvPicPr>
              <a:picLocks noChangeAspect="1"/>
            </p:cNvPicPr>
            <p:nvPr/>
          </p:nvPicPr>
          <p:blipFill>
            <a:blip r:embed="rId7"/>
            <a:stretch>
              <a:fillRect/>
            </a:stretch>
          </p:blipFill>
          <p:spPr>
            <a:xfrm>
              <a:off x="1730542" y="126409"/>
              <a:ext cx="666112" cy="666112"/>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CD35BD-88E0-489C-A81C-C059E4B45541}"/>
              </a:ext>
            </a:extLst>
          </p:cNvPr>
          <p:cNvSpPr>
            <a:spLocks noGrp="1"/>
          </p:cNvSpPr>
          <p:nvPr>
            <p:ph type="ctrTitle"/>
          </p:nvPr>
        </p:nvSpPr>
        <p:spPr/>
        <p:txBody>
          <a:bodyPr/>
          <a:lstStyle/>
          <a:p>
            <a:r>
              <a:rPr lang="en-US" dirty="0">
                <a:solidFill>
                  <a:schemeClr val="tx1">
                    <a:lumMod val="75000"/>
                    <a:lumOff val="25000"/>
                  </a:schemeClr>
                </a:solidFill>
              </a:rPr>
              <a:t>Kyiv - the capital of Ukraine</a:t>
            </a:r>
            <a:endParaRPr lang="ru-UA" dirty="0">
              <a:solidFill>
                <a:schemeClr val="tx1">
                  <a:lumMod val="75000"/>
                  <a:lumOff val="25000"/>
                </a:schemeClr>
              </a:solidFill>
            </a:endParaRPr>
          </a:p>
        </p:txBody>
      </p:sp>
      <p:sp>
        <p:nvSpPr>
          <p:cNvPr id="3" name="Google Shape;173;p20">
            <a:extLst>
              <a:ext uri="{FF2B5EF4-FFF2-40B4-BE49-F238E27FC236}">
                <a16:creationId xmlns:a16="http://schemas.microsoft.com/office/drawing/2014/main" id="{F593298D-4119-4052-9D6B-36EE9F0A1CE0}"/>
              </a:ext>
            </a:extLst>
          </p:cNvPr>
          <p:cNvSpPr txBox="1">
            <a:spLocks/>
          </p:cNvSpPr>
          <p:nvPr/>
        </p:nvSpPr>
        <p:spPr>
          <a:xfrm>
            <a:off x="5580112" y="2057360"/>
            <a:ext cx="3384376" cy="18568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Kyiv is located on the hills, on the banks of the Dnieper River. It is one of the most beautiful cities not only in Ukraine but also in Europe. Kyiv is an ancient city. The date of its occurrence is 482. Therefore, Kyiv is 1538 years old.</a:t>
            </a:r>
          </a:p>
        </p:txBody>
      </p:sp>
      <p:pic>
        <p:nvPicPr>
          <p:cNvPr id="5" name="Рисунок 4">
            <a:extLst>
              <a:ext uri="{FF2B5EF4-FFF2-40B4-BE49-F238E27FC236}">
                <a16:creationId xmlns:a16="http://schemas.microsoft.com/office/drawing/2014/main" id="{13FCD60A-0BDA-495B-9560-495944C19892}"/>
              </a:ext>
            </a:extLst>
          </p:cNvPr>
          <p:cNvPicPr>
            <a:picLocks noChangeAspect="1"/>
          </p:cNvPicPr>
          <p:nvPr/>
        </p:nvPicPr>
        <p:blipFill>
          <a:blip r:embed="rId2"/>
          <a:stretch>
            <a:fillRect/>
          </a:stretch>
        </p:blipFill>
        <p:spPr>
          <a:xfrm>
            <a:off x="1040716" y="1419622"/>
            <a:ext cx="4176464" cy="3132348"/>
          </a:xfrm>
          <a:prstGeom prst="rect">
            <a:avLst/>
          </a:prstGeom>
        </p:spPr>
      </p:pic>
    </p:spTree>
    <p:extLst>
      <p:ext uri="{BB962C8B-B14F-4D97-AF65-F5344CB8AC3E}">
        <p14:creationId xmlns:p14="http://schemas.microsoft.com/office/powerpoint/2010/main" val="256339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FC2EDE-6B0B-4CFA-9774-ADAAC00BA31F}"/>
              </a:ext>
            </a:extLst>
          </p:cNvPr>
          <p:cNvSpPr>
            <a:spLocks noGrp="1"/>
          </p:cNvSpPr>
          <p:nvPr>
            <p:ph type="ctrTitle"/>
          </p:nvPr>
        </p:nvSpPr>
        <p:spPr>
          <a:xfrm>
            <a:off x="5508104" y="699541"/>
            <a:ext cx="3169621" cy="558283"/>
          </a:xfrm>
        </p:spPr>
        <p:txBody>
          <a:bodyPr/>
          <a:lstStyle/>
          <a:p>
            <a:r>
              <a:rPr lang="en-US" dirty="0">
                <a:solidFill>
                  <a:schemeClr val="tx1">
                    <a:lumMod val="75000"/>
                    <a:lumOff val="25000"/>
                  </a:schemeClr>
                </a:solidFill>
              </a:rPr>
              <a:t>Chronicle</a:t>
            </a:r>
            <a:r>
              <a:rPr lang="ru-RU" dirty="0">
                <a:solidFill>
                  <a:schemeClr val="tx1">
                    <a:lumMod val="75000"/>
                    <a:lumOff val="25000"/>
                  </a:schemeClr>
                </a:solidFill>
              </a:rPr>
              <a:t> </a:t>
            </a:r>
            <a:r>
              <a:rPr lang="en-US" dirty="0">
                <a:solidFill>
                  <a:schemeClr val="tx1">
                    <a:lumMod val="75000"/>
                    <a:lumOff val="25000"/>
                  </a:schemeClr>
                </a:solidFill>
              </a:rPr>
              <a:t>-</a:t>
            </a:r>
            <a:r>
              <a:rPr lang="ru-RU" dirty="0">
                <a:solidFill>
                  <a:schemeClr val="tx1">
                    <a:lumMod val="75000"/>
                    <a:lumOff val="25000"/>
                  </a:schemeClr>
                </a:solidFill>
              </a:rPr>
              <a:t> </a:t>
            </a:r>
            <a:r>
              <a:rPr lang="en-US" dirty="0">
                <a:solidFill>
                  <a:schemeClr val="tx1">
                    <a:lumMod val="75000"/>
                    <a:lumOff val="25000"/>
                  </a:schemeClr>
                </a:solidFill>
              </a:rPr>
              <a:t>an ancient book</a:t>
            </a:r>
            <a:endParaRPr lang="ru-UA" dirty="0">
              <a:solidFill>
                <a:schemeClr val="tx1">
                  <a:lumMod val="75000"/>
                  <a:lumOff val="25000"/>
                </a:schemeClr>
              </a:solidFill>
            </a:endParaRPr>
          </a:p>
        </p:txBody>
      </p:sp>
      <p:pic>
        <p:nvPicPr>
          <p:cNvPr id="3" name="Picture 4" descr="C:\Users\NATALY\Desktop\киев\1459628150_7.jpg">
            <a:extLst>
              <a:ext uri="{FF2B5EF4-FFF2-40B4-BE49-F238E27FC236}">
                <a16:creationId xmlns:a16="http://schemas.microsoft.com/office/drawing/2014/main" id="{26C2EAE4-C6F6-4E77-9225-424D0C938E66}"/>
              </a:ext>
            </a:extLst>
          </p:cNvPr>
          <p:cNvPicPr>
            <a:picLocks noChangeAspect="1" noChangeArrowheads="1"/>
          </p:cNvPicPr>
          <p:nvPr/>
        </p:nvPicPr>
        <p:blipFill>
          <a:blip r:embed="rId2" cstate="print"/>
          <a:srcRect/>
          <a:stretch>
            <a:fillRect/>
          </a:stretch>
        </p:blipFill>
        <p:spPr bwMode="auto">
          <a:xfrm>
            <a:off x="4355976" y="1635646"/>
            <a:ext cx="3994658" cy="2599211"/>
          </a:xfrm>
          <a:prstGeom prst="rect">
            <a:avLst/>
          </a:prstGeom>
          <a:noFill/>
        </p:spPr>
      </p:pic>
      <p:sp>
        <p:nvSpPr>
          <p:cNvPr id="4" name="Google Shape;173;p20">
            <a:extLst>
              <a:ext uri="{FF2B5EF4-FFF2-40B4-BE49-F238E27FC236}">
                <a16:creationId xmlns:a16="http://schemas.microsoft.com/office/drawing/2014/main" id="{81E29457-5F0E-49F0-95A8-59B2EFDB87CD}"/>
              </a:ext>
            </a:extLst>
          </p:cNvPr>
          <p:cNvSpPr txBox="1">
            <a:spLocks/>
          </p:cNvSpPr>
          <p:nvPr/>
        </p:nvSpPr>
        <p:spPr>
          <a:xfrm>
            <a:off x="917086" y="2355726"/>
            <a:ext cx="2880320" cy="8334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In the ancient Chronicle "The Tale of bygone years," there is a legend about the foundation of Kyiv.</a:t>
            </a:r>
          </a:p>
        </p:txBody>
      </p:sp>
    </p:spTree>
    <p:extLst>
      <p:ext uri="{BB962C8B-B14F-4D97-AF65-F5344CB8AC3E}">
        <p14:creationId xmlns:p14="http://schemas.microsoft.com/office/powerpoint/2010/main" val="343843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609687-85FF-49A6-9CBC-C2DF4220A0ED}"/>
              </a:ext>
            </a:extLst>
          </p:cNvPr>
          <p:cNvSpPr>
            <a:spLocks noGrp="1"/>
          </p:cNvSpPr>
          <p:nvPr>
            <p:ph type="ctrTitle"/>
          </p:nvPr>
        </p:nvSpPr>
        <p:spPr>
          <a:xfrm>
            <a:off x="632050" y="402150"/>
            <a:ext cx="4660030" cy="855600"/>
          </a:xfrm>
        </p:spPr>
        <p:txBody>
          <a:bodyPr/>
          <a:lstStyle/>
          <a:p>
            <a:r>
              <a:rPr lang="en-US" dirty="0">
                <a:solidFill>
                  <a:schemeClr val="tx1">
                    <a:lumMod val="75000"/>
                    <a:lumOff val="25000"/>
                  </a:schemeClr>
                </a:solidFill>
              </a:rPr>
              <a:t>Legend of the foundation of the city of Kiev</a:t>
            </a:r>
            <a:endParaRPr lang="ru-UA" dirty="0">
              <a:solidFill>
                <a:schemeClr val="tx1">
                  <a:lumMod val="75000"/>
                  <a:lumOff val="25000"/>
                </a:schemeClr>
              </a:solidFill>
            </a:endParaRPr>
          </a:p>
        </p:txBody>
      </p:sp>
      <p:pic>
        <p:nvPicPr>
          <p:cNvPr id="3" name="Picture 3">
            <a:extLst>
              <a:ext uri="{FF2B5EF4-FFF2-40B4-BE49-F238E27FC236}">
                <a16:creationId xmlns:a16="http://schemas.microsoft.com/office/drawing/2014/main" id="{6014E6FE-09FE-4E80-9F24-FD371AF470B1}"/>
              </a:ext>
            </a:extLst>
          </p:cNvPr>
          <p:cNvPicPr>
            <a:picLocks noChangeAspect="1" noChangeArrowheads="1"/>
          </p:cNvPicPr>
          <p:nvPr/>
        </p:nvPicPr>
        <p:blipFill>
          <a:blip r:embed="rId2" cstate="print"/>
          <a:srcRect/>
          <a:stretch>
            <a:fillRect/>
          </a:stretch>
        </p:blipFill>
        <p:spPr bwMode="auto">
          <a:xfrm>
            <a:off x="1043608" y="1347614"/>
            <a:ext cx="4038038" cy="3488866"/>
          </a:xfrm>
          <a:prstGeom prst="rect">
            <a:avLst/>
          </a:prstGeom>
          <a:noFill/>
          <a:ln w="9525">
            <a:noFill/>
            <a:miter lim="800000"/>
            <a:headEnd/>
            <a:tailEnd/>
          </a:ln>
          <a:effectLst/>
        </p:spPr>
      </p:pic>
      <p:sp>
        <p:nvSpPr>
          <p:cNvPr id="4" name="Google Shape;173;p20">
            <a:extLst>
              <a:ext uri="{FF2B5EF4-FFF2-40B4-BE49-F238E27FC236}">
                <a16:creationId xmlns:a16="http://schemas.microsoft.com/office/drawing/2014/main" id="{077DC370-2CC7-4E7D-8AE2-DEF2E947F92A}"/>
              </a:ext>
            </a:extLst>
          </p:cNvPr>
          <p:cNvSpPr txBox="1">
            <a:spLocks/>
          </p:cNvSpPr>
          <p:nvPr/>
        </p:nvSpPr>
        <p:spPr>
          <a:xfrm>
            <a:off x="5580112" y="2155038"/>
            <a:ext cx="3168352" cy="14968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Key, </a:t>
            </a:r>
            <a:r>
              <a:rPr lang="en-US" dirty="0" err="1">
                <a:solidFill>
                  <a:schemeClr val="tx1">
                    <a:lumMod val="75000"/>
                    <a:lumOff val="25000"/>
                  </a:schemeClr>
                </a:solidFill>
              </a:rPr>
              <a:t>Shchek</a:t>
            </a:r>
            <a:r>
              <a:rPr lang="en-US" dirty="0">
                <a:solidFill>
                  <a:schemeClr val="tx1">
                    <a:lumMod val="75000"/>
                    <a:lumOff val="25000"/>
                  </a:schemeClr>
                </a:solidFill>
              </a:rPr>
              <a:t>, </a:t>
            </a:r>
            <a:r>
              <a:rPr lang="en-US" dirty="0" err="1">
                <a:solidFill>
                  <a:schemeClr val="tx1">
                    <a:lumMod val="75000"/>
                    <a:lumOff val="25000"/>
                  </a:schemeClr>
                </a:solidFill>
              </a:rPr>
              <a:t>Horiv</a:t>
            </a:r>
            <a:r>
              <a:rPr lang="en-US" dirty="0">
                <a:solidFill>
                  <a:schemeClr val="tx1">
                    <a:lumMod val="75000"/>
                    <a:lumOff val="25000"/>
                  </a:schemeClr>
                </a:solidFill>
              </a:rPr>
              <a:t>, and their sister </a:t>
            </a:r>
            <a:r>
              <a:rPr lang="en-US" dirty="0" err="1">
                <a:solidFill>
                  <a:schemeClr val="tx1">
                    <a:lumMod val="75000"/>
                    <a:lumOff val="25000"/>
                  </a:schemeClr>
                </a:solidFill>
              </a:rPr>
              <a:t>Lybid</a:t>
            </a:r>
            <a:r>
              <a:rPr lang="en-US" dirty="0">
                <a:solidFill>
                  <a:schemeClr val="tx1">
                    <a:lumMod val="75000"/>
                    <a:lumOff val="25000"/>
                  </a:schemeClr>
                </a:solidFill>
              </a:rPr>
              <a:t> settled on the mountains above the Dnieper. The brothers built a city and named it Kyiv, that is, the city of </a:t>
            </a:r>
            <a:r>
              <a:rPr lang="en-US" dirty="0" err="1">
                <a:solidFill>
                  <a:schemeClr val="tx1">
                    <a:lumMod val="75000"/>
                    <a:lumOff val="25000"/>
                  </a:schemeClr>
                </a:solidFill>
              </a:rPr>
              <a:t>Kiya</a:t>
            </a:r>
            <a:r>
              <a:rPr lang="en-US" dirty="0">
                <a:solidFill>
                  <a:schemeClr val="tx1">
                    <a:lumMod val="75000"/>
                    <a:lumOff val="25000"/>
                  </a:schemeClr>
                </a:solidFill>
              </a:rPr>
              <a:t>, in the name of their older brother.</a:t>
            </a:r>
          </a:p>
        </p:txBody>
      </p:sp>
    </p:spTree>
    <p:extLst>
      <p:ext uri="{BB962C8B-B14F-4D97-AF65-F5344CB8AC3E}">
        <p14:creationId xmlns:p14="http://schemas.microsoft.com/office/powerpoint/2010/main" val="2136300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94D80C-15CD-4875-B730-9388EE0799AB}"/>
              </a:ext>
            </a:extLst>
          </p:cNvPr>
          <p:cNvSpPr>
            <a:spLocks noGrp="1"/>
          </p:cNvSpPr>
          <p:nvPr>
            <p:ph type="ctrTitle"/>
          </p:nvPr>
        </p:nvSpPr>
        <p:spPr/>
        <p:txBody>
          <a:bodyPr/>
          <a:lstStyle/>
          <a:p>
            <a:endParaRPr lang="ru-UA" dirty="0"/>
          </a:p>
        </p:txBody>
      </p:sp>
      <p:pic>
        <p:nvPicPr>
          <p:cNvPr id="3" name="Picture 4" descr="C:\Users\NATALY\Desktop\киев\627717.jpg">
            <a:extLst>
              <a:ext uri="{FF2B5EF4-FFF2-40B4-BE49-F238E27FC236}">
                <a16:creationId xmlns:a16="http://schemas.microsoft.com/office/drawing/2014/main" id="{FB588EF8-7561-4351-81CF-F45689C9794E}"/>
              </a:ext>
            </a:extLst>
          </p:cNvPr>
          <p:cNvPicPr>
            <a:picLocks noChangeAspect="1" noChangeArrowheads="1"/>
          </p:cNvPicPr>
          <p:nvPr/>
        </p:nvPicPr>
        <p:blipFill>
          <a:blip r:embed="rId2" cstate="print"/>
          <a:srcRect/>
          <a:stretch>
            <a:fillRect/>
          </a:stretch>
        </p:blipFill>
        <p:spPr bwMode="auto">
          <a:xfrm>
            <a:off x="4139952" y="1563638"/>
            <a:ext cx="4261636" cy="3096344"/>
          </a:xfrm>
          <a:prstGeom prst="rect">
            <a:avLst/>
          </a:prstGeom>
          <a:noFill/>
        </p:spPr>
      </p:pic>
      <p:sp>
        <p:nvSpPr>
          <p:cNvPr id="4" name="Google Shape;173;p20">
            <a:extLst>
              <a:ext uri="{FF2B5EF4-FFF2-40B4-BE49-F238E27FC236}">
                <a16:creationId xmlns:a16="http://schemas.microsoft.com/office/drawing/2014/main" id="{5F72ECA7-FC9C-4E6C-BD4A-DB0CBBBDDEB8}"/>
              </a:ext>
            </a:extLst>
          </p:cNvPr>
          <p:cNvSpPr txBox="1">
            <a:spLocks/>
          </p:cNvSpPr>
          <p:nvPr/>
        </p:nvSpPr>
        <p:spPr>
          <a:xfrm>
            <a:off x="467544" y="2427734"/>
            <a:ext cx="3024336" cy="8334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In 882, Kyiv became the capital of the state of </a:t>
            </a:r>
            <a:r>
              <a:rPr lang="en-US" dirty="0" err="1">
                <a:solidFill>
                  <a:schemeClr val="tx1">
                    <a:lumMod val="75000"/>
                    <a:lumOff val="25000"/>
                  </a:schemeClr>
                </a:solidFill>
              </a:rPr>
              <a:t>Kievan</a:t>
            </a:r>
            <a:r>
              <a:rPr lang="en-US" dirty="0">
                <a:solidFill>
                  <a:schemeClr val="tx1">
                    <a:lumMod val="75000"/>
                    <a:lumOff val="25000"/>
                  </a:schemeClr>
                </a:solidFill>
              </a:rPr>
              <a:t> Rus, which in the IX-XI centuries was the largest state in Europe.</a:t>
            </a:r>
          </a:p>
        </p:txBody>
      </p:sp>
    </p:spTree>
    <p:extLst>
      <p:ext uri="{BB962C8B-B14F-4D97-AF65-F5344CB8AC3E}">
        <p14:creationId xmlns:p14="http://schemas.microsoft.com/office/powerpoint/2010/main" val="398977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5002213" cy="2052600"/>
          </a:xfrm>
        </p:spPr>
        <p:txBody>
          <a:bodyPr/>
          <a:lstStyle/>
          <a:p>
            <a:r>
              <a:rPr lang="en-US" dirty="0">
                <a:solidFill>
                  <a:schemeClr val="tx1">
                    <a:lumMod val="75000"/>
                    <a:lumOff val="25000"/>
                  </a:schemeClr>
                </a:solidFill>
              </a:rPr>
              <a:t>Ancient architectural monuments of </a:t>
            </a:r>
            <a:r>
              <a:rPr lang="en-US" dirty="0" err="1">
                <a:solidFill>
                  <a:schemeClr val="tx1">
                    <a:lumMod val="75000"/>
                    <a:lumOff val="25000"/>
                  </a:schemeClr>
                </a:solidFill>
              </a:rPr>
              <a:t>Kievan</a:t>
            </a:r>
            <a:r>
              <a:rPr lang="en-US" dirty="0">
                <a:solidFill>
                  <a:schemeClr val="tx1">
                    <a:lumMod val="75000"/>
                    <a:lumOff val="25000"/>
                  </a:schemeClr>
                </a:solidFill>
              </a:rPr>
              <a:t> Rus</a:t>
            </a:r>
            <a:endParaRPr lang="ru-RU" dirty="0">
              <a:solidFill>
                <a:schemeClr val="tx1">
                  <a:lumMod val="75000"/>
                  <a:lumOff val="25000"/>
                </a:schemeClr>
              </a:solidFill>
            </a:endParaRPr>
          </a:p>
        </p:txBody>
      </p:sp>
    </p:spTree>
    <p:extLst>
      <p:ext uri="{BB962C8B-B14F-4D97-AF65-F5344CB8AC3E}">
        <p14:creationId xmlns:p14="http://schemas.microsoft.com/office/powerpoint/2010/main" val="105986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6FAF4C-E6A5-4112-8B0F-B0C08399B4F9}"/>
              </a:ext>
            </a:extLst>
          </p:cNvPr>
          <p:cNvSpPr>
            <a:spLocks noGrp="1"/>
          </p:cNvSpPr>
          <p:nvPr>
            <p:ph type="ctrTitle"/>
          </p:nvPr>
        </p:nvSpPr>
        <p:spPr/>
        <p:txBody>
          <a:bodyPr/>
          <a:lstStyle/>
          <a:p>
            <a:r>
              <a:rPr lang="en-US" dirty="0">
                <a:solidFill>
                  <a:schemeClr val="tx1">
                    <a:lumMod val="75000"/>
                    <a:lumOff val="25000"/>
                  </a:schemeClr>
                </a:solidFill>
              </a:rPr>
              <a:t>The Golden Gate</a:t>
            </a:r>
            <a:endParaRPr lang="ru-UA" dirty="0">
              <a:solidFill>
                <a:schemeClr val="tx1">
                  <a:lumMod val="75000"/>
                  <a:lumOff val="25000"/>
                </a:schemeClr>
              </a:solidFill>
            </a:endParaRPr>
          </a:p>
        </p:txBody>
      </p:sp>
      <p:pic>
        <p:nvPicPr>
          <p:cNvPr id="4" name="Рисунок 3">
            <a:extLst>
              <a:ext uri="{FF2B5EF4-FFF2-40B4-BE49-F238E27FC236}">
                <a16:creationId xmlns:a16="http://schemas.microsoft.com/office/drawing/2014/main" id="{D6E90849-A043-42A3-B890-B4608D446E08}"/>
              </a:ext>
            </a:extLst>
          </p:cNvPr>
          <p:cNvPicPr>
            <a:picLocks noChangeAspect="1"/>
          </p:cNvPicPr>
          <p:nvPr/>
        </p:nvPicPr>
        <p:blipFill>
          <a:blip r:embed="rId2"/>
          <a:stretch>
            <a:fillRect/>
          </a:stretch>
        </p:blipFill>
        <p:spPr>
          <a:xfrm>
            <a:off x="899592" y="1501389"/>
            <a:ext cx="4841837" cy="3219822"/>
          </a:xfrm>
          <a:prstGeom prst="rect">
            <a:avLst/>
          </a:prstGeom>
        </p:spPr>
      </p:pic>
      <p:sp>
        <p:nvSpPr>
          <p:cNvPr id="5" name="Google Shape;173;p20">
            <a:extLst>
              <a:ext uri="{FF2B5EF4-FFF2-40B4-BE49-F238E27FC236}">
                <a16:creationId xmlns:a16="http://schemas.microsoft.com/office/drawing/2014/main" id="{4780BF3A-632F-4656-A785-7E0D0CA2D43E}"/>
              </a:ext>
            </a:extLst>
          </p:cNvPr>
          <p:cNvSpPr txBox="1">
            <a:spLocks/>
          </p:cNvSpPr>
          <p:nvPr/>
        </p:nvSpPr>
        <p:spPr>
          <a:xfrm>
            <a:off x="5940152" y="2155038"/>
            <a:ext cx="2952328" cy="14968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Golden Gate was the main entrance to the city. They were built in 1037. At the top was a Christian Church. It was created so that everyone knew that Kyiv was a Christian city in Russia. There were more than 400 churches in the town.</a:t>
            </a:r>
          </a:p>
        </p:txBody>
      </p:sp>
    </p:spTree>
    <p:extLst>
      <p:ext uri="{BB962C8B-B14F-4D97-AF65-F5344CB8AC3E}">
        <p14:creationId xmlns:p14="http://schemas.microsoft.com/office/powerpoint/2010/main" val="422367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3FE503-CEF9-472E-87BF-93CAB3C930D9}"/>
              </a:ext>
            </a:extLst>
          </p:cNvPr>
          <p:cNvSpPr>
            <a:spLocks noGrp="1"/>
          </p:cNvSpPr>
          <p:nvPr>
            <p:ph type="ctrTitle"/>
          </p:nvPr>
        </p:nvSpPr>
        <p:spPr/>
        <p:txBody>
          <a:bodyPr/>
          <a:lstStyle/>
          <a:p>
            <a:r>
              <a:rPr lang="en-US" dirty="0">
                <a:solidFill>
                  <a:schemeClr val="tx1">
                    <a:lumMod val="75000"/>
                    <a:lumOff val="25000"/>
                  </a:schemeClr>
                </a:solidFill>
              </a:rPr>
              <a:t>St. Sophia Cathedral</a:t>
            </a:r>
            <a:endParaRPr lang="ru-UA" dirty="0">
              <a:solidFill>
                <a:schemeClr val="tx1">
                  <a:lumMod val="75000"/>
                  <a:lumOff val="25000"/>
                </a:schemeClr>
              </a:solidFill>
            </a:endParaRPr>
          </a:p>
        </p:txBody>
      </p:sp>
      <p:pic>
        <p:nvPicPr>
          <p:cNvPr id="4" name="Рисунок 3">
            <a:extLst>
              <a:ext uri="{FF2B5EF4-FFF2-40B4-BE49-F238E27FC236}">
                <a16:creationId xmlns:a16="http://schemas.microsoft.com/office/drawing/2014/main" id="{D302C083-ADF3-4CB7-BAFC-7658227E9B74}"/>
              </a:ext>
            </a:extLst>
          </p:cNvPr>
          <p:cNvPicPr>
            <a:picLocks noChangeAspect="1"/>
          </p:cNvPicPr>
          <p:nvPr/>
        </p:nvPicPr>
        <p:blipFill>
          <a:blip r:embed="rId2"/>
          <a:stretch>
            <a:fillRect/>
          </a:stretch>
        </p:blipFill>
        <p:spPr>
          <a:xfrm>
            <a:off x="3779912" y="1407842"/>
            <a:ext cx="4613709" cy="3075806"/>
          </a:xfrm>
          <a:prstGeom prst="rect">
            <a:avLst/>
          </a:prstGeom>
        </p:spPr>
      </p:pic>
      <p:sp>
        <p:nvSpPr>
          <p:cNvPr id="5" name="Google Shape;173;p20">
            <a:extLst>
              <a:ext uri="{FF2B5EF4-FFF2-40B4-BE49-F238E27FC236}">
                <a16:creationId xmlns:a16="http://schemas.microsoft.com/office/drawing/2014/main" id="{4D2CC90E-DD16-46EE-9ADA-20976FBBF22A}"/>
              </a:ext>
            </a:extLst>
          </p:cNvPr>
          <p:cNvSpPr txBox="1">
            <a:spLocks/>
          </p:cNvSpPr>
          <p:nvPr/>
        </p:nvSpPr>
        <p:spPr>
          <a:xfrm>
            <a:off x="323528" y="2427734"/>
            <a:ext cx="2952328" cy="8334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St. Sophia Cathedral is the oldest church. It was built in the XI century. In 1037, the cathedral opened the first library in </a:t>
            </a:r>
            <a:r>
              <a:rPr lang="en-US" dirty="0" err="1">
                <a:solidFill>
                  <a:schemeClr val="tx1">
                    <a:lumMod val="75000"/>
                    <a:lumOff val="25000"/>
                  </a:schemeClr>
                </a:solidFill>
              </a:rPr>
              <a:t>Kievan</a:t>
            </a:r>
            <a:r>
              <a:rPr lang="en-US" dirty="0">
                <a:solidFill>
                  <a:schemeClr val="tx1">
                    <a:lumMod val="75000"/>
                    <a:lumOff val="25000"/>
                  </a:schemeClr>
                </a:solidFill>
              </a:rPr>
              <a:t> Rus.</a:t>
            </a:r>
          </a:p>
        </p:txBody>
      </p:sp>
    </p:spTree>
    <p:extLst>
      <p:ext uri="{BB962C8B-B14F-4D97-AF65-F5344CB8AC3E}">
        <p14:creationId xmlns:p14="http://schemas.microsoft.com/office/powerpoint/2010/main" val="269891140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860</Words>
  <Application>Microsoft Office PowerPoint</Application>
  <PresentationFormat>Экран (16:9)</PresentationFormat>
  <Paragraphs>62</Paragraphs>
  <Slides>24</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24</vt:i4>
      </vt:variant>
    </vt:vector>
  </HeadingPairs>
  <TitlesOfParts>
    <vt:vector size="30" baseType="lpstr">
      <vt:lpstr>Arial</vt:lpstr>
      <vt:lpstr>Barlow Semi Condensed</vt:lpstr>
      <vt:lpstr>Barlow Semi Condensed Medium</vt:lpstr>
      <vt:lpstr>Zilla Slab Light</vt:lpstr>
      <vt:lpstr>Simple Light</vt:lpstr>
      <vt:lpstr>1_Simple Light</vt:lpstr>
      <vt:lpstr>Kyiv - the capital of Ukraine</vt:lpstr>
      <vt:lpstr>Kyiv - the capital of Ukraine</vt:lpstr>
      <vt:lpstr>Kyiv - the capital of Ukraine</vt:lpstr>
      <vt:lpstr>Chronicle - an ancient book</vt:lpstr>
      <vt:lpstr>Legend of the foundation of the city of Kiev</vt:lpstr>
      <vt:lpstr>Презентация PowerPoint</vt:lpstr>
      <vt:lpstr>Ancient architectural monuments of Kievan Rus</vt:lpstr>
      <vt:lpstr>The Golden Gate</vt:lpstr>
      <vt:lpstr>St. Sophia Cathedral</vt:lpstr>
      <vt:lpstr>Kyiv-Pechersk Lavra</vt:lpstr>
      <vt:lpstr>Kyiv-Pechersk Lavra</vt:lpstr>
      <vt:lpstr>Ancient Kyiv - International Shopping Center</vt:lpstr>
      <vt:lpstr>Ancient Kyiv - International Shopping Center</vt:lpstr>
      <vt:lpstr>Modern Kiev</vt:lpstr>
      <vt:lpstr>Modern Kiev</vt:lpstr>
      <vt:lpstr>Khreshchatyk street</vt:lpstr>
      <vt:lpstr>Independence Square</vt:lpstr>
      <vt:lpstr>Kyiv - the center of Culture, Science, and Education</vt:lpstr>
      <vt:lpstr>Kyiv - the center of Culture, Science, and Education</vt:lpstr>
      <vt:lpstr>Taras Shevchenko Kyiv Opera and Ballet Theatre</vt:lpstr>
      <vt:lpstr>Kyiv - city of parks</vt:lpstr>
      <vt:lpstr>Kyiv Metro</vt:lpstr>
      <vt:lpstr>Kyiv Metro</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MEETING</dc:title>
  <dc:creator>Администратор</dc:creator>
  <cp:lastModifiedBy>Justys</cp:lastModifiedBy>
  <cp:revision>123</cp:revision>
  <dcterms:modified xsi:type="dcterms:W3CDTF">2021-10-06T22:52:53Z</dcterms:modified>
</cp:coreProperties>
</file>